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90" r:id="rId2"/>
    <p:sldId id="425" r:id="rId3"/>
    <p:sldId id="312" r:id="rId4"/>
    <p:sldId id="439" r:id="rId5"/>
    <p:sldId id="440" r:id="rId6"/>
    <p:sldId id="430" r:id="rId7"/>
    <p:sldId id="436" r:id="rId8"/>
    <p:sldId id="437" r:id="rId9"/>
    <p:sldId id="441" r:id="rId10"/>
    <p:sldId id="445" r:id="rId11"/>
    <p:sldId id="444" r:id="rId12"/>
    <p:sldId id="442" r:id="rId13"/>
    <p:sldId id="385" r:id="rId14"/>
    <p:sldId id="443" r:id="rId15"/>
    <p:sldId id="386" r:id="rId16"/>
    <p:sldId id="447" r:id="rId17"/>
    <p:sldId id="446" r:id="rId18"/>
    <p:sldId id="403" r:id="rId19"/>
    <p:sldId id="438" r:id="rId20"/>
    <p:sldId id="448" r:id="rId21"/>
    <p:sldId id="337" r:id="rId22"/>
    <p:sldId id="384" r:id="rId23"/>
    <p:sldId id="391" r:id="rId24"/>
    <p:sldId id="392" r:id="rId25"/>
    <p:sldId id="394" r:id="rId26"/>
    <p:sldId id="395" r:id="rId27"/>
    <p:sldId id="396" r:id="rId28"/>
    <p:sldId id="397" r:id="rId29"/>
    <p:sldId id="401" r:id="rId30"/>
    <p:sldId id="433" r:id="rId31"/>
    <p:sldId id="434" r:id="rId32"/>
    <p:sldId id="435" r:id="rId33"/>
    <p:sldId id="449" r:id="rId34"/>
    <p:sldId id="399" r:id="rId35"/>
    <p:sldId id="402" r:id="rId36"/>
    <p:sldId id="349" r:id="rId37"/>
    <p:sldId id="390" r:id="rId38"/>
    <p:sldId id="355" r:id="rId39"/>
    <p:sldId id="406" r:id="rId40"/>
    <p:sldId id="407" r:id="rId41"/>
    <p:sldId id="408" r:id="rId42"/>
    <p:sldId id="409" r:id="rId43"/>
    <p:sldId id="388" r:id="rId44"/>
    <p:sldId id="450" r:id="rId45"/>
    <p:sldId id="387" r:id="rId46"/>
    <p:sldId id="380" r:id="rId4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6600"/>
    <a:srgbClr val="3366FF"/>
    <a:srgbClr val="080808"/>
    <a:srgbClr val="0033CC"/>
    <a:srgbClr val="0066FF"/>
    <a:srgbClr val="0000FF"/>
    <a:srgbClr val="3333FF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7" autoAdjust="0"/>
    <p:restoredTop sz="93010" autoAdjust="0"/>
  </p:normalViewPr>
  <p:slideViewPr>
    <p:cSldViewPr>
      <p:cViewPr>
        <p:scale>
          <a:sx n="80" d="100"/>
          <a:sy n="80" d="100"/>
        </p:scale>
        <p:origin x="123" y="-3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81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82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Ergebnisband S. 87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340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Siemens Stiftung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94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/>
              <a:t>Siemens Stiftung Haus der kleinen Forscher</a:t>
            </a:r>
          </a:p>
        </p:txBody>
      </p:sp>
    </p:spTree>
    <p:extLst>
      <p:ext uri="{BB962C8B-B14F-4D97-AF65-F5344CB8AC3E}">
        <p14:creationId xmlns:p14="http://schemas.microsoft.com/office/powerpoint/2010/main" val="11241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74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48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Woldt</a:t>
            </a:r>
            <a:r>
              <a:rPr lang="de-DE" dirty="0"/>
              <a:t>, Busch, </a:t>
            </a:r>
            <a:r>
              <a:rPr lang="de-DE" dirty="0" err="1"/>
              <a:t>Wlotzka</a:t>
            </a:r>
            <a:r>
              <a:rPr lang="de-DE" dirty="0"/>
              <a:t>: Klein, kleiner, </a:t>
            </a:r>
            <a:r>
              <a:rPr lang="de-DE" dirty="0" err="1"/>
              <a:t>nano</a:t>
            </a:r>
            <a:r>
              <a:rPr lang="de-DE" dirty="0"/>
              <a:t>. </a:t>
            </a:r>
            <a:r>
              <a:rPr lang="de-DE" dirty="0" err="1"/>
              <a:t>Aulis</a:t>
            </a:r>
            <a:r>
              <a:rPr lang="de-DE" dirty="0"/>
              <a:t> 2012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1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Vgl. http://www.leisen.studienseminar-koblenz.de/uploads2/04%20Sprache%20im%20Fachunterricht%20-%20Bilingualer%20Fachunterricht/05%20Wechsel%20der%20Darstellungsformen%20-%20FU%20Englisch%2078-2005.pdf </a:t>
            </a:r>
          </a:p>
          <a:p>
            <a:endParaRPr lang="de-DE" altLang="de-DE" dirty="0"/>
          </a:p>
          <a:p>
            <a:r>
              <a:rPr lang="de-DE" altLang="de-DE" dirty="0"/>
              <a:t>Abb. aus: Studienseminar Koblenz (Hrsg.): Sachtexte lesen im Fachunterricht der Sekundarstufe. Seelze-</a:t>
            </a:r>
            <a:r>
              <a:rPr lang="de-DE" altLang="de-DE" dirty="0" err="1"/>
              <a:t>Velber</a:t>
            </a:r>
            <a:r>
              <a:rPr lang="de-DE" altLang="de-DE" dirty="0"/>
              <a:t>: Kallmeyer in Verbindung mit Klett 2009. - ISBN: 978-3-7800-1016-2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27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Ulm Aufgabensettings als Werkzeuge für systematische Unterrichtsentwicklung. In: S. Keller, Chr. Reintjes (Hrsg.): Aufgaben als Schlüssel zur Kompetenz. </a:t>
            </a:r>
            <a:r>
              <a:rPr lang="de-D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Waxmann,Münster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2016, S. 329 ff., Abb. S. 331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35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Josef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Leisen:Qualitätssteigerung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des Physikunterrichts durch Weiterentwicklung der Aufgabenkultur. In: MNU 54/7 2001, S. 401 – 405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90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Josef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Leisen:Qualitätssteigerung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des Physikunterrichts durch Weiterentwicklung der Aufgabenkultur. In: MNU 54/7 2001, S. 401 – 405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57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0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Nach:</a:t>
            </a:r>
            <a:r>
              <a:rPr lang="de-DE" baseline="0" dirty="0"/>
              <a:t>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Marco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Beeken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Ingrid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Wottle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Arnim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Lühken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und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IIka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Parchmann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Interessiert und begabt - und dann? Begabungsdifferenzierende Experimentalaufgaben.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In: Unterricht Chemie Nr. 111/112 (2009), S. 86. ff.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49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Aus: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Marco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Beeken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Ingrid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Wottle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Arnim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Lühken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und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IIka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Parchmann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Interessiert und begabt - und dann? Begabungsdifferenzierende Experimentalaufgaben.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In: Unterricht Chemie Nr. 111/112 (2009), S. 86. ff.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53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00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/>
              <a:t>Heterogenität und Differenzieren - L. Stäudel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lutz\Google%20Drive\BLK-allgemein\CD\SINUS_CD\DATA\pertischale_1.avi" TargetMode="External"/><Relationship Id="rId1" Type="http://schemas.microsoft.com/office/2007/relationships/media" Target="file:///C:\Users\lutz\Google%20Drive\BLK-allgemein\CD\SINUS_CD\DATA\pertischale_1.avi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024336"/>
          </a:xfrm>
        </p:spPr>
        <p:txBody>
          <a:bodyPr/>
          <a:lstStyle/>
          <a:p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Heterogenität an </a:t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naturwissenschaftlichen Kontexten </a:t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begegnen </a:t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Differenzieren als </a:t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alltägliche Herausforderung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563421"/>
          </a:xfrm>
        </p:spPr>
        <p:txBody>
          <a:bodyPr/>
          <a:lstStyle/>
          <a:p>
            <a:r>
              <a:rPr lang="de-D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Lutz </a:t>
            </a:r>
            <a:r>
              <a:rPr lang="de-DE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Stäudel</a:t>
            </a:r>
            <a:r>
              <a:rPr lang="de-D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Leipzig</a:t>
            </a: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Verdana" pitchFamily="34" charset="0"/>
                <a:ea typeface="Verdana" pitchFamily="34" charset="0"/>
                <a:cs typeface="Verdana" pitchFamily="34" charset="0"/>
              </a:rPr>
              <a:t>Tramin - 06./07.11.2013 - Dr. Lutz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19673" y="1622109"/>
            <a:ext cx="266429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zur Selbsteinschätzung</a:t>
            </a:r>
            <a:r>
              <a:rPr lang="de-DE" sz="2000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860034" y="161040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Bogen für die Partnerdiagnose</a:t>
            </a:r>
            <a:r>
              <a:rPr lang="de-DE" sz="2000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77826" name="Picture 2" descr="C:\Users\lutz\Desktop\diognoseboege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439" y="2338660"/>
            <a:ext cx="2696513" cy="4042668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827" name="Picture 3" descr="C:\Users\lutz\Desktop\diognoseboege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502" y="2416788"/>
            <a:ext cx="2592288" cy="3886412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C136709-203C-4602-92B4-E270A55DD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2655"/>
            <a:ext cx="7772400" cy="91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sz="2800" kern="0" dirty="0">
                <a:solidFill>
                  <a:srgbClr val="080808"/>
                </a:solidFill>
                <a:latin typeface="Verdana" pitchFamily="34" charset="0"/>
              </a:rPr>
              <a:t>Fokus auf das Lernen:</a:t>
            </a:r>
            <a:br>
              <a:rPr lang="de-DE" sz="2800" kern="0" dirty="0">
                <a:solidFill>
                  <a:srgbClr val="080808"/>
                </a:solidFill>
                <a:latin typeface="Verdana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Kompetenzfeststellung</a:t>
            </a: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57A2BD-10D7-40CD-BD89-FDE2EFB2A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188640"/>
            <a:ext cx="1793080" cy="25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648072"/>
          </a:xfrm>
        </p:spPr>
        <p:txBody>
          <a:bodyPr/>
          <a:lstStyle/>
          <a:p>
            <a:r>
              <a:rPr lang="de-DE" sz="2800" dirty="0">
                <a:solidFill>
                  <a:srgbClr val="080808"/>
                </a:solidFill>
                <a:latin typeface="Verdana" pitchFamily="34" charset="0"/>
              </a:rPr>
              <a:t>Fokus auf das Lernen:</a:t>
            </a:r>
            <a:br>
              <a:rPr lang="de-DE" sz="2800" dirty="0">
                <a:solidFill>
                  <a:srgbClr val="080808"/>
                </a:solidFill>
                <a:latin typeface="Verdana" pitchFamily="34" charset="0"/>
              </a:rPr>
            </a:br>
            <a:r>
              <a:rPr lang="de-DE" sz="2800" dirty="0">
                <a:solidFill>
                  <a:srgbClr val="080808"/>
                </a:solidFill>
                <a:latin typeface="Verdana" pitchFamily="34" charset="0"/>
              </a:rPr>
              <a:t>Fachsprache / </a:t>
            </a:r>
            <a:r>
              <a:rPr lang="de-DE" sz="2800" dirty="0" err="1">
                <a:solidFill>
                  <a:srgbClr val="080808"/>
                </a:solidFill>
                <a:latin typeface="Verdana" pitchFamily="34" charset="0"/>
              </a:rPr>
              <a:t>Literacy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AFCBCB-1B3C-4BD7-A25E-0ED7C872D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302" y="1830226"/>
            <a:ext cx="2711299" cy="3820467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 6">
            <a:extLst>
              <a:ext uri="{FF2B5EF4-FFF2-40B4-BE49-F238E27FC236}">
                <a16:creationId xmlns:a16="http://schemas.microsoft.com/office/drawing/2014/main" id="{C345F660-E757-4208-A8A1-5B5B64D2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2369"/>
            <a:ext cx="3903157" cy="4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536D7D8-FD78-4327-85D7-84925A1ECA8F}"/>
              </a:ext>
            </a:extLst>
          </p:cNvPr>
          <p:cNvSpPr/>
          <p:nvPr/>
        </p:nvSpPr>
        <p:spPr>
          <a:xfrm>
            <a:off x="4427984" y="1556792"/>
            <a:ext cx="1156672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Fach-sprache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113883B-6F3F-42D6-8A28-8E7E13BB49E2}"/>
              </a:ext>
            </a:extLst>
          </p:cNvPr>
          <p:cNvSpPr/>
          <p:nvPr/>
        </p:nvSpPr>
        <p:spPr>
          <a:xfrm>
            <a:off x="4298693" y="3315617"/>
            <a:ext cx="1425435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Unterrichts-sprache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8FB3517-9B25-4A6D-A665-CE17F8FDC36C}"/>
              </a:ext>
            </a:extLst>
          </p:cNvPr>
          <p:cNvSpPr/>
          <p:nvPr/>
        </p:nvSpPr>
        <p:spPr>
          <a:xfrm>
            <a:off x="4427984" y="5157192"/>
            <a:ext cx="1156672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Alltags-sprache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4603DB4-047F-48B9-BA1E-04ABEC3FBC86}"/>
              </a:ext>
            </a:extLst>
          </p:cNvPr>
          <p:cNvCxnSpPr/>
          <p:nvPr/>
        </p:nvCxnSpPr>
        <p:spPr>
          <a:xfrm>
            <a:off x="4860032" y="2420888"/>
            <a:ext cx="0" cy="792088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AA522F9-C306-4329-96D9-B11715F680F0}"/>
              </a:ext>
            </a:extLst>
          </p:cNvPr>
          <p:cNvCxnSpPr/>
          <p:nvPr/>
        </p:nvCxnSpPr>
        <p:spPr>
          <a:xfrm>
            <a:off x="4858337" y="4221088"/>
            <a:ext cx="0" cy="792088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813A72D-B49A-427E-B2E6-C935D4A3043B}"/>
              </a:ext>
            </a:extLst>
          </p:cNvPr>
          <p:cNvCxnSpPr>
            <a:cxnSpLocks/>
          </p:cNvCxnSpPr>
          <p:nvPr/>
        </p:nvCxnSpPr>
        <p:spPr>
          <a:xfrm flipV="1">
            <a:off x="5220072" y="4189272"/>
            <a:ext cx="0" cy="792088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CA928F5-9C29-418A-8179-81F2E1BD4FFB}"/>
              </a:ext>
            </a:extLst>
          </p:cNvPr>
          <p:cNvCxnSpPr>
            <a:cxnSpLocks/>
          </p:cNvCxnSpPr>
          <p:nvPr/>
        </p:nvCxnSpPr>
        <p:spPr>
          <a:xfrm flipV="1">
            <a:off x="5206628" y="2368976"/>
            <a:ext cx="0" cy="792088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2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782BE79-7405-4B10-9CAA-F6812DF0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556792"/>
            <a:ext cx="57561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Anerkennung der Heterogenität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Fokus auf das Lernen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Veränderung der Lehrerrolle</a:t>
            </a: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- Lernbegleiter</a:t>
            </a: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- Gestalter von Lernsituationen /</a:t>
            </a: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  Materialien</a:t>
            </a:r>
            <a:endParaRPr lang="de-DE" sz="16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10DC64E-3C42-4E2D-A09D-CA7D51FAA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648072"/>
          </a:xfrm>
        </p:spPr>
        <p:txBody>
          <a:bodyPr/>
          <a:lstStyle/>
          <a:p>
            <a:r>
              <a:rPr lang="de-DE" sz="2800" dirty="0">
                <a:solidFill>
                  <a:srgbClr val="080808"/>
                </a:solidFill>
                <a:latin typeface="Verdana" pitchFamily="34" charset="0"/>
              </a:rPr>
              <a:t>Was hat das alles bewirkt?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796" y="725537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veränderte Lehrer-Rolle</a:t>
            </a:r>
            <a:endParaRPr lang="de-DE" sz="4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935AB7B-43F0-4372-A03E-41388ACAF870}"/>
              </a:ext>
            </a:extLst>
          </p:cNvPr>
          <p:cNvSpPr/>
          <p:nvPr/>
        </p:nvSpPr>
        <p:spPr>
          <a:xfrm>
            <a:off x="1183080" y="2564903"/>
            <a:ext cx="1156672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Lehrkraft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94852C2-6652-4E8A-9CE3-AB7879DE2B0D}"/>
              </a:ext>
            </a:extLst>
          </p:cNvPr>
          <p:cNvSpPr/>
          <p:nvPr/>
        </p:nvSpPr>
        <p:spPr>
          <a:xfrm>
            <a:off x="6804248" y="2564501"/>
            <a:ext cx="1152128" cy="713278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Lernende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F0DF60C-C4F8-40D4-915B-66C96FE13F5D}"/>
              </a:ext>
            </a:extLst>
          </p:cNvPr>
          <p:cNvSpPr/>
          <p:nvPr/>
        </p:nvSpPr>
        <p:spPr>
          <a:xfrm>
            <a:off x="3707904" y="2564501"/>
            <a:ext cx="1728192" cy="808824"/>
          </a:xfrm>
          <a:prstGeom prst="round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Aufgaben-setting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803CDC6-514D-4CE1-898E-873A03364F53}"/>
              </a:ext>
            </a:extLst>
          </p:cNvPr>
          <p:cNvSpPr/>
          <p:nvPr/>
        </p:nvSpPr>
        <p:spPr>
          <a:xfrm>
            <a:off x="3455876" y="4581128"/>
            <a:ext cx="2232248" cy="1126573"/>
          </a:xfrm>
          <a:prstGeom prst="round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Aufgaben</a:t>
            </a: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Medien Inhalt </a:t>
            </a:r>
            <a:b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  Partner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9E871E53-9F26-4013-848F-0A627F91D9CF}"/>
              </a:ext>
            </a:extLst>
          </p:cNvPr>
          <p:cNvSpPr/>
          <p:nvPr/>
        </p:nvSpPr>
        <p:spPr>
          <a:xfrm>
            <a:off x="5580112" y="2564502"/>
            <a:ext cx="1152128" cy="432450"/>
          </a:xfrm>
          <a:prstGeom prst="rightArrow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Angebot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077F01DA-73A6-49F3-A67F-7419DF3043C4}"/>
              </a:ext>
            </a:extLst>
          </p:cNvPr>
          <p:cNvSpPr/>
          <p:nvPr/>
        </p:nvSpPr>
        <p:spPr>
          <a:xfrm>
            <a:off x="2453034" y="2536463"/>
            <a:ext cx="1152128" cy="432450"/>
          </a:xfrm>
          <a:prstGeom prst="rightArrow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FC4FF842-FA9D-4C9A-8A25-1E7B127D7CDC}"/>
              </a:ext>
            </a:extLst>
          </p:cNvPr>
          <p:cNvSpPr/>
          <p:nvPr/>
        </p:nvSpPr>
        <p:spPr>
          <a:xfrm>
            <a:off x="2411760" y="2933657"/>
            <a:ext cx="1152128" cy="375210"/>
          </a:xfrm>
          <a:prstGeom prst="leftArrow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</a:t>
            </a:r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BE3CA26A-18AC-4C06-94A5-825289B74E3D}"/>
              </a:ext>
            </a:extLst>
          </p:cNvPr>
          <p:cNvSpPr/>
          <p:nvPr/>
        </p:nvSpPr>
        <p:spPr>
          <a:xfrm>
            <a:off x="5538838" y="2990570"/>
            <a:ext cx="1152128" cy="375210"/>
          </a:xfrm>
          <a:prstGeom prst="leftArrow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Arbeiten</a:t>
            </a: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6049CB6D-E53B-4F51-A1B2-3C2DC4C95E69}"/>
              </a:ext>
            </a:extLst>
          </p:cNvPr>
          <p:cNvSpPr/>
          <p:nvPr/>
        </p:nvSpPr>
        <p:spPr>
          <a:xfrm>
            <a:off x="3304731" y="3373325"/>
            <a:ext cx="977378" cy="1992911"/>
          </a:xfrm>
          <a:prstGeom prst="arc">
            <a:avLst>
              <a:gd name="adj1" fmla="val 16200000"/>
              <a:gd name="adj2" fmla="val 1209184"/>
            </a:avLst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Bogen 14">
            <a:extLst>
              <a:ext uri="{FF2B5EF4-FFF2-40B4-BE49-F238E27FC236}">
                <a16:creationId xmlns:a16="http://schemas.microsoft.com/office/drawing/2014/main" id="{BD4A1BD2-1AD2-4072-9A21-C71183E3F13A}"/>
              </a:ext>
            </a:extLst>
          </p:cNvPr>
          <p:cNvSpPr/>
          <p:nvPr/>
        </p:nvSpPr>
        <p:spPr>
          <a:xfrm flipH="1">
            <a:off x="4763815" y="3376242"/>
            <a:ext cx="1104329" cy="1992911"/>
          </a:xfrm>
          <a:prstGeom prst="arc">
            <a:avLst>
              <a:gd name="adj1" fmla="val 16200000"/>
              <a:gd name="adj2" fmla="val 1209184"/>
            </a:avLst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7668D98-A240-40EF-84C1-02E66AE7BA42}"/>
              </a:ext>
            </a:extLst>
          </p:cNvPr>
          <p:cNvSpPr txBox="1"/>
          <p:nvPr/>
        </p:nvSpPr>
        <p:spPr>
          <a:xfrm>
            <a:off x="251520" y="4856322"/>
            <a:ext cx="23278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Verändert nach: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Ulm: Aufgabensettings als 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Werkzeuge für systematische 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Unterrichtsentwicklung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Münster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9" grpId="0" animBg="1"/>
      <p:bldP spid="8" grpId="0" animBg="1"/>
      <p:bldP spid="11" grpId="0" animBg="1"/>
      <p:bldP spid="10" grpId="0" animBg="1"/>
      <p:bldP spid="13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782BE79-7405-4B10-9CAA-F6812DF0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556792"/>
            <a:ext cx="57561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Anerkennung der Heterogenität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Fokus auf das Lernen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Veränderung der Lehrerrolle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Variation der Unterrichtsmethoden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10DC64E-3C42-4E2D-A09D-CA7D51FAA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648072"/>
          </a:xfrm>
        </p:spPr>
        <p:txBody>
          <a:bodyPr/>
          <a:lstStyle/>
          <a:p>
            <a:r>
              <a:rPr lang="de-DE" sz="2800" dirty="0">
                <a:solidFill>
                  <a:srgbClr val="080808"/>
                </a:solidFill>
                <a:latin typeface="Verdana" pitchFamily="34" charset="0"/>
              </a:rPr>
              <a:t>Was hat das alles bewirkt?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77739"/>
            <a:ext cx="8763000" cy="4327525"/>
          </a:xfrm>
          <a:prstGeom prst="rect">
            <a:avLst/>
          </a:prstGeom>
          <a:noFill/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116632"/>
            <a:ext cx="7772400" cy="1143000"/>
          </a:xfrm>
        </p:spPr>
        <p:txBody>
          <a:bodyPr/>
          <a:lstStyle/>
          <a:p>
            <a: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Veränderte Unterrichtsgestaltung</a:t>
            </a:r>
            <a:endParaRPr lang="de-DE" sz="24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6313" y="5780112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Josef Leisen: Qualitätssteigerung des Physikunterrichts durch Weiterentwicklung der Aufgabenkultur (MNU 2001)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116632"/>
            <a:ext cx="7772400" cy="1143000"/>
          </a:xfrm>
        </p:spPr>
        <p:txBody>
          <a:bodyPr/>
          <a:lstStyle/>
          <a:p>
            <a: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Veränderte Unterrichtsgestaltung</a:t>
            </a:r>
            <a:endParaRPr lang="de-DE" sz="24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F2058321-49FD-481C-88C8-455B5122B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5" y="2592018"/>
            <a:ext cx="1454056" cy="1520320"/>
          </a:xfrm>
          <a:prstGeom prst="rect">
            <a:avLst/>
          </a:prstGeom>
        </p:spPr>
      </p:pic>
      <p:pic>
        <p:nvPicPr>
          <p:cNvPr id="7" name="Grafik 6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id="{E55AA675-1424-4983-BA89-E8A8F9F25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04864"/>
            <a:ext cx="1757160" cy="15723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6E707AF-E1C9-41A4-A8B7-E1AFF40772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06197"/>
            <a:ext cx="2015492" cy="1740975"/>
          </a:xfrm>
          <a:prstGeom prst="rect">
            <a:avLst/>
          </a:prstGeom>
        </p:spPr>
      </p:pic>
      <p:pic>
        <p:nvPicPr>
          <p:cNvPr id="13" name="Grafik 12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id="{8BC5B148-8BBF-4997-94BA-C33279B950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64" y="1594593"/>
            <a:ext cx="2015492" cy="175758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AF88CBD-0270-40A4-94D5-A64EC1838765}"/>
              </a:ext>
            </a:extLst>
          </p:cNvPr>
          <p:cNvSpPr txBox="1"/>
          <p:nvPr/>
        </p:nvSpPr>
        <p:spPr>
          <a:xfrm>
            <a:off x="715362" y="4315232"/>
            <a:ext cx="3470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Wechsel der Sozialformen</a:t>
            </a: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Materialien für verschiedene</a:t>
            </a:r>
            <a:b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Settings 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00315E-8E64-4BDF-94BD-FA0BC5556BB3}"/>
              </a:ext>
            </a:extLst>
          </p:cNvPr>
          <p:cNvSpPr txBox="1"/>
          <p:nvPr/>
        </p:nvSpPr>
        <p:spPr>
          <a:xfrm>
            <a:off x="5004048" y="1785590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Gruppenpuzzle</a:t>
            </a: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Kugellager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AF36285-FE8A-4B8E-AD5E-BB632E763D23}"/>
              </a:ext>
            </a:extLst>
          </p:cNvPr>
          <p:cNvSpPr txBox="1"/>
          <p:nvPr/>
        </p:nvSpPr>
        <p:spPr>
          <a:xfrm>
            <a:off x="2779784" y="3454090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Instruktionsphasen</a:t>
            </a: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027BAE-6471-48CF-BD42-303F35DE82EE}"/>
              </a:ext>
            </a:extLst>
          </p:cNvPr>
          <p:cNvSpPr txBox="1"/>
          <p:nvPr/>
        </p:nvSpPr>
        <p:spPr>
          <a:xfrm>
            <a:off x="622107" y="1623000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Übungsphasen</a:t>
            </a: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56E5FC4-DF31-4D8A-B204-99531D85B32C}"/>
              </a:ext>
            </a:extLst>
          </p:cNvPr>
          <p:cNvSpPr txBox="1"/>
          <p:nvPr/>
        </p:nvSpPr>
        <p:spPr>
          <a:xfrm>
            <a:off x="6767638" y="4430353"/>
            <a:ext cx="153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Einzelarbeit</a:t>
            </a: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782BE79-7405-4B10-9CAA-F6812DF0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916832"/>
            <a:ext cx="57561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Anerkennung der Heterogenität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Fokus auf das Lernen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Veränderung der Lehrerrolle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Variation der Unterrichtsmethoden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(Neu-)Entdeckung der „Aufgaben“</a:t>
            </a: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- selbstgesteuertes Lernen</a:t>
            </a: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- Möglichkeiten zur Differenzierung der</a:t>
            </a: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  Anforderungen </a:t>
            </a: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10DC64E-3C42-4E2D-A09D-CA7D51FAA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648072"/>
          </a:xfrm>
        </p:spPr>
        <p:txBody>
          <a:bodyPr/>
          <a:lstStyle/>
          <a:p>
            <a:r>
              <a:rPr lang="de-DE" sz="2800" dirty="0">
                <a:solidFill>
                  <a:srgbClr val="080808"/>
                </a:solidFill>
                <a:latin typeface="Verdana" pitchFamily="34" charset="0"/>
              </a:rPr>
              <a:t>Was hat das alles bewirkt?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957086"/>
            <a:ext cx="7416824" cy="10081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unterstützen …</a:t>
            </a:r>
            <a:b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1200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die Trennung von Lern- und Leistungssituationen</a:t>
            </a:r>
            <a:endParaRPr lang="de-DE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pieren 14"/>
          <p:cNvGrpSpPr/>
          <p:nvPr/>
        </p:nvGrpSpPr>
        <p:grpSpPr>
          <a:xfrm>
            <a:off x="1043608" y="1988840"/>
            <a:ext cx="6976417" cy="2543175"/>
            <a:chOff x="1123975" y="2686025"/>
            <a:chExt cx="6976417" cy="2543175"/>
          </a:xfrm>
        </p:grpSpPr>
        <p:sp>
          <p:nvSpPr>
            <p:cNvPr id="8" name="Textfeld 7"/>
            <p:cNvSpPr txBox="1"/>
            <p:nvPr/>
          </p:nvSpPr>
          <p:spPr>
            <a:xfrm>
              <a:off x="2843808" y="2762351"/>
              <a:ext cx="5256584" cy="2394841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288000" tIns="180000" bIns="180000" rtlCol="0">
              <a:spAutoFit/>
            </a:bodyPr>
            <a:lstStyle/>
            <a:p>
              <a:r>
                <a:rPr lang="de-DE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„Wer sich subjektiv in einer </a:t>
              </a:r>
              <a:br>
                <a:rPr lang="de-DE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Leistungssituation wähnt, bemüht sich in erster Linie darum, Erfolge zu erzielen und Misserfolge zu vermeiden</a:t>
              </a:r>
              <a:r>
                <a:rPr lang="de-DE" sz="2000" dirty="0"/>
                <a:t>.“</a:t>
              </a:r>
            </a:p>
            <a:p>
              <a:br>
                <a:rPr lang="de-D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Franz E. WEINERT (1930 - 2001)</a:t>
              </a:r>
              <a:endParaRPr lang="de-DE" sz="1400" dirty="0"/>
            </a:p>
          </p:txBody>
        </p:sp>
        <p:pic>
          <p:nvPicPr>
            <p:cNvPr id="4098" name="Picture 2" descr="http://www.psychologie.uni-heidelberg.de/willkomm/geschichte-entw/poster/images/fotos/weiner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3975" y="2686025"/>
              <a:ext cx="1647825" cy="2543175"/>
            </a:xfrm>
            <a:prstGeom prst="rect">
              <a:avLst/>
            </a:prstGeom>
            <a:noFill/>
          </p:spPr>
        </p:pic>
      </p:grpSp>
      <p:sp>
        <p:nvSpPr>
          <p:cNvPr id="14" name="Textfeld 13"/>
          <p:cNvSpPr txBox="1"/>
          <p:nvPr/>
        </p:nvSpPr>
        <p:spPr>
          <a:xfrm>
            <a:off x="2511980" y="828880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Selbstgesteuertes Lernen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Aufgaben-Differenzierung</a:t>
            </a:r>
            <a:b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verschiedensten Dimensionen</a:t>
            </a:r>
            <a:r>
              <a:rPr lang="de-DE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4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1941325"/>
            <a:ext cx="80121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für eine </a:t>
            </a:r>
            <a:r>
              <a:rPr kumimoji="0" lang="de-D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veränderte Unterrichtsgestaltung (s.o.)</a:t>
            </a:r>
            <a:br>
              <a:rPr kumimoji="0" lang="de-D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zur Förderung selbstständigen Lernens (s.o.)</a:t>
            </a:r>
          </a:p>
          <a:p>
            <a:pPr marL="609600" indent="-609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sz="18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für unterschiedliche methodische Settings (s.o.)</a:t>
            </a:r>
            <a:br>
              <a:rPr lang="de-DE" sz="1800" kern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18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anspruchsvolle Aufgaben zur kognitive Aktivierung </a:t>
            </a:r>
          </a:p>
          <a:p>
            <a:pPr marL="609600" indent="-609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sz="18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zur gezielten Unterstützung des Kompetenzaufbaus</a:t>
            </a:r>
          </a:p>
          <a:p>
            <a:pPr marL="609600" indent="-609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sz="18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zum Abfedern unterschiedlicher Leistungsfähigkeit</a:t>
            </a:r>
          </a:p>
        </p:txBody>
      </p:sp>
    </p:spTree>
    <p:extLst>
      <p:ext uri="{BB962C8B-B14F-4D97-AF65-F5344CB8AC3E}">
        <p14:creationId xmlns:p14="http://schemas.microsoft.com/office/powerpoint/2010/main" val="23520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3636" y="1059713"/>
            <a:ext cx="7772400" cy="4745551"/>
          </a:xfrm>
        </p:spPr>
        <p:txBody>
          <a:bodyPr/>
          <a:lstStyle/>
          <a:p>
            <a: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Diese Präsentation (sowie die Materialien zu meinen Workshop) finden Sie hier:</a:t>
            </a: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www.guteunterrichtspraxis-nw.org/</a:t>
            </a:r>
            <a:b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2017_LISUM_AmH.html</a:t>
            </a: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br>
              <a:rPr lang="de-DE" sz="28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oder via </a:t>
            </a:r>
            <a:r>
              <a:rPr lang="de-DE" sz="2400" dirty="0" err="1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google</a:t>
            </a:r>
            <a: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:</a:t>
            </a:r>
            <a:b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Stäudel / Aktuelles &amp; Archiv / 2017 LISUM</a:t>
            </a:r>
            <a:endParaRPr lang="de-DE" sz="28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195736" y="6525344"/>
            <a:ext cx="4544144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Heterogenität und Differenzieren - L. Stäudel</a:t>
            </a: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796" y="1484784"/>
            <a:ext cx="7772400" cy="3744416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und jetzt endlich:</a:t>
            </a:r>
            <a:b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einige charakteristische Beispiele,</a:t>
            </a:r>
            <a:b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alltagstauglich sind</a:t>
            </a:r>
            <a:b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zudem zeigen, dass die Einbettung in lebensweltliche Kontexte oft eine</a:t>
            </a:r>
            <a:b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Differenzierung einfacher machen.</a:t>
            </a:r>
            <a:endParaRPr lang="de-DE" sz="4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8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latin typeface="Verdana" pitchFamily="34" charset="0"/>
              </a:rPr>
              <a:t>Selbstdifferenzierende Aufgaben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28456" y="2138717"/>
            <a:ext cx="5292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Bestimme die Brenndauer einer Kerze!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19458" name="Picture 2" descr="http://www.esg-kiel.de/wp-content/uploads/2008/04/kerze.jpg"/>
          <p:cNvPicPr>
            <a:picLocks noChangeAspect="1" noChangeArrowheads="1"/>
          </p:cNvPicPr>
          <p:nvPr/>
        </p:nvPicPr>
        <p:blipFill>
          <a:blip r:embed="rId4" cstate="print"/>
          <a:srcRect l="14404" t="11688" r="13577" b="11688"/>
          <a:stretch>
            <a:fillRect/>
          </a:stretch>
        </p:blipFill>
        <p:spPr bwMode="auto">
          <a:xfrm>
            <a:off x="611560" y="2924944"/>
            <a:ext cx="1806302" cy="2664296"/>
          </a:xfrm>
          <a:prstGeom prst="rect">
            <a:avLst/>
          </a:prstGeom>
          <a:noFill/>
        </p:spPr>
      </p:pic>
      <p:pic>
        <p:nvPicPr>
          <p:cNvPr id="19464" name="Picture 8" descr="http://kuechenchaotin.de/wordpress/wp-content/uploads/bloomingville-waage-cre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6223" y="2848020"/>
            <a:ext cx="1702395" cy="1419300"/>
          </a:xfrm>
          <a:prstGeom prst="rect">
            <a:avLst/>
          </a:prstGeom>
          <a:noFill/>
        </p:spPr>
      </p:pic>
      <p:pic>
        <p:nvPicPr>
          <p:cNvPr id="19466" name="Picture 10" descr="http://upload.wikimedia.org/wikipedia/commons/e/ef/Alarm_Clocks_2010110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88" y="4634277"/>
            <a:ext cx="863424" cy="1150715"/>
          </a:xfrm>
          <a:prstGeom prst="rect">
            <a:avLst/>
          </a:prstGeom>
          <a:noFill/>
        </p:spPr>
      </p:pic>
      <p:sp>
        <p:nvSpPr>
          <p:cNvPr id="19470" name="AutoShape 14" descr="data:image/jpeg;base64,/9j/4AAQSkZJRgABAQAAAQABAAD/2wCEAAkGBw0NDw8PDQ0PDQ0NDQ8NDgwNDQ8NDQ0OFBEWFhQRFBQYHTQgGBspGxQVITEhMSksOi4vFx8zRDMsNyktLi0BCgoKDg0OGxAQGzckICQsLCw0LSwsLCwsLSwsLCwsNCwsLCwsLCwsLCwtLCwsLCwsLCwsLCwsLCwsLCwsLCwsLP/AABEIANEA8QMBEQACEQEDEQH/xAAcAAEAAgMBAQEAAAAAAAAAAAAAAQUEBgcDAgj/xABGEAABBAEBBQMIBwUECwEAAAABAAIDBAUREhMhMUEGUWEHFCIyQlJxgRUjM2JykaEkNEOCsURjkqIlNUVTVGRzo8LD4Rb/xAAaAQEAAgMBAAAAAAAAAAAAAAAABAUBAgMG/8QAOREBAAIBAwIDBAgFAwUBAAAAAAECAwQRIRIxBUFRImGBoRMycZGxwdHwIzNCUuEUYoIGJHKSwhX/2gAMAwEAAhEDEQA/AOgSeUnFnUVvOr7uQFGlPMCe4PIDf1XO+XHT61oj4sxEz2Y7+2WSl/dcHIwH28hbhrAfyM2nfJQcni2kp/Xv9jeMNp8ng+32hn9a1QotPs160tqQfzyOA/yqBk/6hwx9Ssy6xpp85Y78BYm/e8vkbAPNjJxTj/wwgH9VByf9QZp4pWIdI01Y7sY4eTEv88xO0XtGlulLO97L8Q4+s8nSUcdl3yUjw7xjJa/Tn7T5+jTJhiI3q33s7na2Srss1X7Ub+DmnhJFIPWje32XDuXp0VZoCAgIJQQglAQQgFBA1048+unEIJQSgICAghBKCEBBKAgICAg5vah+h8gYjo3HZWV0tZ3Jte+7UyQHoGv9ZvjtBUHjehnLT6WneO/2JGDJtO0r5ePTXzI0lpAOySCA4AEtJHA8VmsxExMsKMdnXvGk+Svzd+zLHWH/AGmA/qrGfEKxG1MVY+G/4uf0frLxudm8XBE6SxXfZYzQnfOsXpCddODSSTz7lvi1+qy26KTEfdBOOscyqY7U1Swy1g8ZbYDsttVXwMqVLcI6hr3AtlHRwb4HVXeh1c4I6NRkifjvKPkp1c1h1Ds9na2SgbPWcS0ktfG8bMsMg9aKRvNrgeivoneN0dZrIICAgICCUBAQEBAQEBAQEBAQEBAQEBAQV+dw8GQryVrDdqOVumo4OY4cWyNPRwOhB8FjYaThrliCZ2OyJ/bIW7UNjTRmQrDgJm/eHJzeh8F47xfw36G30uOPZn5JuHL1RtPdeKiSDVBGqbipytCaRxk+kpqldjNXRwtrsA04uc6V7SQNPhpop2m1FKRFYxxa3v3c7RM+bUhkKuOm87wtyW7ac8ed1QZ7zMizgCHOYCI3geq/gByPAr0ug1WprPTnrFa/dsjZKV/pdY7N5+tk4BPXceBLJYXjZmryj1opG82uCu4mJ5hH22WqyCAgICCUBAQEBAQQgIJQQglAQEBAQEBAQEFH2r7Ox5KENLzDYhdvattg+srTDk4d4PIt6ha3pW9ZraN4lmJ2ndq2Fy0pkfSvxivkq41ewfZWotdBZgPVh6jm08CvFeKeGW01uunNZ+XuTcWXq4nuulTO4ghwBBBAII0IPEEeKzXffhhS5mcx7IiyFShEAd5vGRueT02NXADr0Ks9NWbb/SY5vLnb3Ts1MZCKhO6/jsq+/fcWixXEJkgvxD+E4V49GuHsv46fBeg0Woz0mKXx9NPt7ffKPkrWeYnl1nsv2jr5SDfQbTHNOxPWlbsT1pdOMcjTxB/qruJiY3hHXKyIQSgICAgICAgIIcNfkQeeiCUBAQEBAQEEIJQEBAQQgou1fZqLJRt9N1e1A7eVLsYG9ryf+TTyLeoWl6VvWa2jeJZiZjmGsYrKzNlNLIsbBkI26jZ+wuRj+NATzHe3m1eM8T8Ktp566c1/BNxZerie66VK7vG3VjnY6KVofG8aOaSQCNdei6Y8lsdotXuxMbxtLCq9ncfCdYqVZjveEDC78yNV3vr9RfveWsUrHk+8hVsv2G1bDKjRrvNK7ZXO5abOpAb16FZwaikb/SxNviWrPk0yeaOnO+7SzElvKM0jki3TZobLWk6wSx14+HXR3MFel0Wqz1mInH00+358yjZKR68uodk+1EGUiLmNdDYi0bZpTDZnrSEcnA8weh6hXtbRaN47Iy+WwICAgICAgICAgICAgICAgICAgIIQSgIIQVPaXs9WycO6nDmuYduCxEdietKOUkbuh/qsWrFo2nsdmmRX7OPlZTyxbtSHYq5Jo2K93uY/pHLp7PI9F5PxPwaab5MMcenomYs2/Fl+vOTGySIIQYt0TsjPmjId6XDhKXRx6HmTsjUlSMN6Wttmmdvc0n3NOy8UsFhl2fM0KN+BpbFu4xEJGnjuZtqQukYdOWnDmF6Lw/VTjjpw47TX1lHyU3+tLfexHbWDLMLCBBdiGs1Uk+k0HTfRE+vGTyP5r0lbRaN4RZjZtK2EoCAgICAgICAgICAgICAgICAgIIQEBBKDEymNguQvgsxNmhlGj43jUHx8D4oNAu1reC1MhkvYcerY0MlzHt7pQOMkY9/mBz71Q+JeD1ze3h4t6eUpGLNNeJXNWzHMxskT2yRvaHMkY4Oa4HqCF5DLjtjt03jaUyJ35eq5ssPKXJYWtMVWW25ztnYidEzYGnrOL3Dh+ak6fDTJM9d4r9rW0zHZTMZkHSOkjxVCu+Q6ummsh85OnM7uPj09pWHXp616bZbTEeURx+Ln7U+TBzWJuSuintZOnQlrO3kE8EBZNEeo3kknFh6t00KlaLXUw/yKWtv35/LZpenV9aWy9ifKDBekNKzLAL7Dstkgka+reAGu3C7o7TmzmPFeqx366xO23unyRJjaW9LowICAgICAgICAgICAgICAgICAgIIQEEoCCCO/ig0XMdkZ6b32sLsjaJfPiHu2Ktg9XQn+DJ+h66KDrfD8WqrtaNp9XSmSaPnDZqG4HBm1FPEdmxUmGxYrv917f6HkV4nWaDLpbbWjj1TaZItHCyUJ0QgxLGLqyyCWWvDLK1uy2SSJr3huuugJHAaqRj1OWleitpiPc1msS1/K4PIX4tzM6hUiB2mGGGWxPC4H0XxvLmhjh36K1wa7Bp7ddOq0/bt8uXK2O1uOyzw3bCTHTMo5meN7X6MqZXaa3enT7OyzX0H/AHuR8CvT6LWRqadURtPoiXp0y6GCDy468QeimNErIICAgICAgICAgICAgICAgIIQEBBKAgIIQa72n7JQX3NnY91TIRDSG/AAJQPckHKRn3T+i55cVMlOi8bwzEzE7w1mHMT1Zm1MtG2vO87MFtn7le/A4+o/7h+Wq8l4h4LbFvfDzX084TMWeJ4lerz8xMJCUGPfpR2IzFM0ujcQS0PezXQ682kHRdcOe+G3VTu1tWJjlQW8HFBtRUsLTlbIzSSSV0cTDtagtd6Je7/6rTDq7ZIi+XNMTHlEfuHOaRHEQxsXlL/Z1mtmSCxjA4nzNkzjZoR/3L5NDKwcfQ7uXLRej0XiVM8xTaftmO6LfFNeXSsHmqmQhbYpzsnhf7TDxafdc08WnwKtXJYoCAgICAgICAgICAgICAgIIQEBBKAgICAgxMpja9yJ8FqFk8Mg0dHINpp8fA+KDQ7mMv4XjGJcnix7P2mQos/90Y/xDxVH4h4NTP7ePi3yl3x5prxKyxuRgtxNmrSsmifyew6j4HuPgvH59PkwX6ckbSmVtFo3h7Tsc5jmseY3OaQ2QAOLCRwdoeBXOloi0TMbsypf/wAyJP3m9es/dNjzdh/lhDVY/wD6XT/Lx1r8N/xc/o/WR+Dx1Jrp48cySRun2UAnsvJIHAu4n81ims1Oot0Tk2j7oZ6K18lNNTyDrAu4+uzCy6jf2LFhn7RGPZmrxgsd8S4EK60murpo6JvOT3RH5y4XxzbnbZsnZvyl1ZpfNcg6Grba4R76KUTY+w88hHN7Lvuu0PxXoseWMlYmOPdPdGmsxLfQdV0YSgICAgICAgICAgICAgIIQSghBKAgICAgICDTs/2MJkdcxUraV53GSMgmld8Joxyd98cfio2p0mLUV6ckfrDat5r2VmNzu3KatyF1G+0ca0p9CYe/BJykb8OI6heN1/hOXTe1Xmvr+qbjzRZcKodhGWFkcTWt7HnMLZhHqWtk1czU6cS3keXUKRh1WXDExjnbdrasT3VmUoXJg+tDBQhpFobtzMdYLxpxAgADR15uU/T6nFTbJe1pv6Rx8/8ADnaszxtwpKGanwmzFRyP0wxrtmXFua6aVmp/gSRg7rT3XajhzC9LpPEMl+c1OmPWZ2/FFviiO07ukdm+1tPI6sYXwWmD62jZbubUf8p9Zv3hqFaUvW8b1neHGY2Xy2EoCAgICAgICAgICAgICCEEoCAgICAgICCsz2Bp5GLdW4WytB2mP4tlhf0fG8cWO8QsTzG0jSLceQwv7zvMljW8rzGbV2q3/mI2j6xo98ce8Lz+v8Dpk9vBxPp5JOPPMcWW9K3FYjbLBIyWJ41bJG4OaR8QvJ5cN8Vum8bSlxMTG8PdcmyuymVFctaK9izJICWx14S8cPeedGt59SFL02l+ljq6orEes/l3aWtt5bq2vHk3jZgr08VEePECzP4+gzRgPzKm3vpa83tOSfuhpEW8uFZmsPjo3xyZO9asXQ1xrvY98diPj60EVdo04+BUvS6zU2j/ALakVrH77y0vjr/VKwwPbHK1NoXKdu/jmabGQdAyG+xh/wB5ADrIAObgAfAr0GHxDFaYpa0dXu7fejWxzHMRw6HhszVvxCenOyxE72ozrsn3XDm0+BU9zZyCUBAQEBAQEBAQEEICAglAQEBAQEBAQEEEINMzHYkskfaw8jaVl5L5axH7Bcd13kY9R332/PVRdVo8Wpr05I+PnDel5rPCtx2eDpfNbkLqF8c60xBZMPfgl9WVvw4+C8dr/CMum9qvNfX9U3Hmi3fuulUuosMo0466ceWvXRZ6piNoljZTXsBHM58lma1OzUvbVE7o4GgD1AyPTb5ddVYYddasRTHERPbfbn5uc0ieZa83E2TIybD0DhZGEDzp80cDZYx7MlWPaEg/FoVdYPEv9Nv9Ll6/dHPzcbYurtGzZsf5RmVpm083uas7vs7kMgfTnA04uHrQnjydw8VfabU01FOuvzRrUms7N+jka8BzSHNcAWuaQWuB6gjmpLV9oCAgICAgICCEEoIQSghBKAgICAgICAgICCtzmDqZCIw24WzM11aTqHxu6PY8cWu8QsTA0u3j8niOP1mWxrfbABydVne8DhO0d40d4FUeu8Ex5t7YuLfL/CRjzzXiWfjMlXtxiWtK2WM8NWni0+64c2nwK8jqNNlwW6ckbJlbRbsy1wbCwNezeYx0gfVklfPIHND61IyyTgg+q7dcWjv1IVro9JqazGWIiI9bdvm5WvWeGFWqzhjmUsRUowuDg+W+WFzm9XOij1Lvm8KVbLSLROXNNpjyr+rTafKNlRicjPi9fojIfSTnSEvxcNWSTH8dNWxPaT5uefHaI48le4Ndkif41emvrM8/5R7Y48p3dM7N9sa1524kY+lfaNX0LOjZdPejdykb4j9FZ48lMleqk7w5TEx3bKujAghAQSghAQEBAQEEoCAgICCEEoCAgICAghBque7EwWJDapyOx2QPOzA0bE/cLEXqyD8j4rjn0+PPXpyRvDatprO8Nfdmp6L2w5mEVXOOzHfi1djrB6emfsnfdd+ZXlNd4FfHvfBzHp5pePPE8SvgQeI4g8QRyIXn5rNZ2lIh8sja3XZaG7RLjsgDUnmT3lZm9rRtMm0Q+iNefLktYnYYt2o58RigmdUPDSSFkZcxoPENDgWjh4KRiz7X6skdXulia79uGr5nAUWFu9rZDJ2ntJjmEksksRBHpNlLgyE6gHpyVvpddnvzW1aVjy/x3lwtSvaY3lYYTtJmcZGTk677lFp4TxyMmyNaL3p2tAbIB1I4/Feh0/imnzW6Itz8ke2K1eXQcRlq16Fs9SZk8L+UkbtRr1B7j4FWTkzUEoCCEEoCAgIIQEEoCAgIIQSgICAgICAgIPGzWjmY6OVjZY3tLXxyND2PaeYIPNBpFvsbaoEvwsrTDqS7E23uMHPjuJeLovgdR8FXazwzBqebRtPrDpTLarGodo4nyeb2o5Mfd/4S2Axz/GJ/qyjxBXk9Z4Rn0/Me1HrCZTNWy6VU7CwPiaZkYLnvaxo5ue4NaPmVvSlrz01jeWJmIabdmxVqVz2stZl7jq2GHe2abCOg1IhHzKvsVdXipFZmuOPWdon9XCZrM+pBiMkycW8fHXwjgPTjMpnZaaBwZPCwCNvT0gSR3qXp/FaYI6JtOT4fuWlsM257Nu7K9v612U07Jjq5Jh2TAJmSwz8NdqCQetw47J0I7uq9HjyRkrFo80WY2nZua6MCAgICAgICAgICAghAQSgICAgICAgICCEGDmMPUvRmK3BHYj5hsjddk97TzafEINQs9k8jR9LF2vO4B/s7IvJc0d0VkekPg4H4qr1fhGn1HO20+sfo60zWqxqXaWF0or2o5MfcP9luARl//Sf6sg+BXltX4NqNPzEdUesJdM1bLK7QgsBonhjmEbxIwSsDw1+hG0AevEquxZsmGZ6J23dJiJ7shjA0aNAaByAAAHyWlr2tzM7s7bKzIYGrak3llr5vRDdy+aQ19B13WuyT46KVh12XDTppx79ufvazjie6iyeCsWYnQPjx+OpteSx0UZmsNDT6MjXei2J3XXjorTT66mK0WrNr3+6Pz3c7Y5mNp4h74Dt8MfKKl239JU2jRuViaZJKmhA2LZYNNPv/AJjqvT6XVTlpE5I6Z9J/JEvj6Z45dThla9rXscHscA5r2kOa5p5EEcwpjm+0EIJQEEICCUBAQEBAQEBAQEBAQEBAQEBAQYOWxFW7GYbdeOxE72JWBwB7x1B8Qg0232XyGO1fi5nXqw4nGXJdZmDur2Hcfg12vxCqtb4Rg1PO3Tb1j83ama1XziM9BbL2N24bMJ0npzt3dmA/eYen3hqD3ryGs8OzaWfbjj1TseSt+yxLlC2dtmJfqQWGbuxEyaPaDt3K0PYXDkSDwXbFlvinqpO0k0i3Eq3IwW+Mdd9SrUDAHPfCZH9dpoZqGAaacTr8FP0+XHPt36rX+Tnak9o4hRYDtPHgZGww3H5LGFzvOYmMMz8aTqTMx0bdlsY6x9OYXq9Fq8mSP41en09/38oOXFFfqzu7NVsRzMZJE9skcjQ9kjCHNe0jUEHuVijvVAQEEIJQEBAQEBAQEBAQEBAQEBAQEBAQEBBQdp+ytXJBrn7UFuLjXvQehYhPdr7Te9p4FaXx1vXptG8MxMxO8NPr37NWcUco1rLJ182tRjStkGAc2e7IOrD8tQvI+J+ETh/iYua/gscGoi3Fu7JycViRrWwWBW4nbfumyvLdOTdo6A69SCqvT3xUmZyV6kq1ZntKuHZqs462jLedw425DJHr4RDRg/JSreI5Y4xxFY93692IwR58vOx58NpkQo0arSQ2R+1M5zO/dgNa3h4ldsc4Z2tabXt6dms1tG8cRCfJlnIqVs4ttttqrZD5asjQA2C0CXSVxs+iGkauaAeGye9eq0ma+Snt16Z9PcrM+OK24nd1lS3FKAghBKAgICAgICAgICAgICAgICAghAQSg8blqKCN8s0jYoo2l75ZHBrGNHMknkg5zmPKBkbW03AY11iLkMla+pruOg4xMcQXjx8ORUXNrcGKdr259G8UtPZo+ZZcn0dnnXYpNrWK3I5po15deD2bk7MRB9ot+ahW1dss/wAG0T/t8/mkUjHX60fFtHZvKyyB1a2R55Xa0ue0jYtQO+zsM04EHr4rz+v0kUmMuP6s/KfRP0+Tq9me8LouVbslRCtzNNkzAXVorUkZ2oopyBHt8tSdDp+RUvSZZx226umJ77NclN47btfzle6IBNLZqVHVHtt1oYY9lgni9JoMrzrp04Aa6q50Wox1zR9HW078TM/oiZ8UzSeqYj3OyYHJsvVa9qP1LMEcwHdtN1IPwOo+S9KqGeglAQEBAQEBAQEBAQEBAQEBAQEBAQEEIONdsO0P0lY02DYpRWTUx+Oa7ZGUvxn6yeX+5Zp8OBKg6vLP8us7ecz6R+sulK+asLfO3uZKL2bnjOzLFQlNLFVXD+ExwcA4jXnqeSrP5cb12pE+dubT73Xv7/wTE10DxDWbbxtmQENxeUkNrHZAdYmSOJDXH4/JPrx1W2tH91eLV9+x7o4+3spLV4Un1rddr2VmSyR+bPJMlGQfvNB33SBts8W+KlRi+npbFfvt39fSf1KX+jtFodJZKHtDmnVrgHNI5EEagryV6TS01nyX1eY3Q+QAEkgAcyToB81mlbTPEbtp2ju1RkmIjfrFGb9gE+kxsmQlB8ZHahn5hXERrLV9qeiPhCJ/BjtG8/e3nyPW3OpWK72OiNO/PG2J5aXMikImY06HTgJNPkvTYLRbHWYnfhS5a9N5hvi6uaUBBCAglAQEBAQEBAQEBAQEBAQEBAQa55Q8o+ni7csWu+dGIIdOe+mcImH5F4PyWJnaNxxvdBrzDDJuhqcPBODoa9KtHvL9lvc4u1bqqieY6p5/q+2Z4iPzd3vXkZM2GMxW3QyRl9DB45+4LagJAtWpQRoX8TxPXquF46Zmd43872559Ij3Mxz+iLD4gx8LzaZT3sde5Rvv3lrFSyHZguQyEklm1p1K2pE79Ubb94mva0R3iYJ9P3DAyDXzsmjm0M9mCeKcacDlMcdpsvgXxa/Fd6TFJiY7RMT/AMbeXwlrPP79F/2BvGWhG0+tXc6AgnU7LdCz/I5qpfFsPRqJmPPldaG/Vi+xYW8PWnkMk7DNroBHK9z4W6d0ZOz+ij49Zkx06ace/wA/vSJwVtO8sd9m2CY6tFkcbDsiWaVkUZHe1jASR+S7xTFaItlyTM+kctN7xxSuy68kkkou5hkskcjyKEznQtLYw4slaQASeOjG8V6XQzX6GIrG0e9R6uJjLO7p6mIyEEoIQSgICAgICAgICAgICAgICAgICDS/Kof2Wm32X5jHNcOhbvgdD8wFzzfy7fZLNe8ONTvO4kOvE47JvJ67UuTEcjv8KgT9b41+UOvktZNt000ce8b5xkpq7xXk3E00NOk11eo2T2Q493euUxHTEz5V357bzPM7M+bCvtmELxZbI2T6IyW22wdqy2rvm+ZiY+9tcBqt8fRv7Hbqjt23252Ynfblms/e/S5/SvpfiOJ+t/XTVa/0f8f/AKZ8/wB+ifJ6CyORvvQ0pfm6uB/RoULxqN5rP2rPwvtaG2Fyo9lvs17M7p8pa5l204Nb+zQl8dYeJdwadfFx+CttL11x7xNa++eZRM0Vm+0xM+7ybN5GauzYy0grsqtD6VcQxkODSyN7zxA01+savQ6X+VEzbf3qHVT/ABZ42dRUlHEBAQSgICAgICAgICAgICAgICAgICDUPKtE84qaWMbT6cte8B3iCZj3f5Q5a3r1VmGY4lySaCMPfG9wEAtW6UrxybUyTRNWm/CJdBqqqLTtEx32ifjXiY+512ZFau+YS72tJaLTEzJ06z93ep34G7Ed2vxGrXMAPDmuOS8V22tt/bM9pif6Z+yW0Q+rVeNkbpJK9uvSMsc1qfIuD8llpYzrDUjZrrs7QHctcd5mduqJt5RX6tY85mWZj9yw7TZWbwyDW1DFPLMAdR9LZIiOKAd5ZH+SkV2nbbtO3/rXvPxlrP7+K27NwtY+3sHWNk0dSM9HNrQsiJHhtByrfEr79Me7f75XPhlNqTK4kla0auIaBzLiAB81W1pNp2iFpMxXvLWb9+GZ79m1assH9nojSNug47UrR/VyuMGG9KxHTET6z3+5X5b1mZnqmY9I/V0jyM48Q4sTCMx+fWZrYY46uERdsx6nXj6DGn5r0NI6axEvPXt1WmW+aLZohBKCEEoCAgICAgICAgICAgICAgICAg8rUDJWPjkG0yRjo3tPJzXDQj8ig4Ncxb6kktWWJ1l9GA1LVYD6zIYRziYbMQ9qSM8PkVVainRfvtEzvE+lvSfdLtWd4fbK+0yKZ8VnIRMYGVc3iJNm+IByisxgguI5deXJRLW2maxMVnzrb6u/rDeI+Pvh6RwPc7f161zfRg/6X7QP2IqLdOL4ojzd8h8Vr1RHs3tG39tO8/bLP2fNWvkawQurbUjWySOx5mGk2SyEg0kyMg5iJgJ0PwUn16+PX/bH9se+THSb2itV9jara0McLTqI2gFx5vdzc4+JOpVHqMk5ck3l6rBhjHSKwrstSrAPnmaZH+xvBJZYx+mjdmIcOfgpWmzZbTGOvb3cfNxz4cdYm9lJWinyViChFJYL7MjWOIdFXZBCOMkm5j1OgaD6x5kK8wYI6uraPx+al1Oo2rtE/k/SFKqyCKOGJoZHDG2KNo5NY0aAfkFPVb3QEBAQEBAQEBAQEBAQEBAQEBAQEBAQQg17tb2XZkGxyRyGtfrEuq3GjUxnqx49uM9Wrnkx1yVmto4lmJmOYcm7SRy4x7pbmOu0JnH07+EsjzGwffcx3otP4hqq/wD0OSI6d4tX0tHMfF1+kiVR5+LWj3ONoAgsfl8nHLCw9HebQ+i8/ErnNIxcRG3/AI1/OUnHp7ZNpmY+Ms2vfpQvdLYvxT2ntDXzOkZ6LRyjjY3gxg90KFlx6jNHTSm1f33W+n/02m5m+8s6HLMmOlaG1aJ5eb1J5Br+LZ0/Vc6eF57d42db+Kaevad3ze7F5/KuYI6zaFcDi67KGvcTzJjjJ1GmmgIVzo9DGCPa5lTazxCc07V4h0Hyc+TyLCbyV83nVyZojM+6ETYogdd3G3XgCdCT10CsNldMzPdu6MCAEEhAQEBAQEBAQEBAQEBAQEBAQEBAQEEIPG39nJ+B39EH5S7Xf6yf8T/VZ8mXTvJt6rVqOxxeq38IWYYfQQEBB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472" name="AutoShape 16" descr="data:image/jpeg;base64,/9j/4AAQSkZJRgABAQAAAQABAAD/2wCEAAkGBxISEhQSEhQUFRUXFRcUFRUUFRQXFhUUGBUWFxQWFxgaHCggGBolHBUVIzEhJSkrLi4uFx8zODMsNygtLisBCgoKDg0OGxAQGywkHiYvNTAvNCwsLywsLywsNCwsLCwsLC8sLCwsLCwsLCwsLCwsLCwsLCwsLCwsLCwsLCwsLP/AABEIALcBEwMBIgACEQEDEQH/xAAcAAEAAgMBAQEAAAAAAAAAAAAABQYBAwQHAgj/xABFEAABAwIEAgcEBQoEBwEAAAABAAIDBBEFEiExQVEGEyIyYXGRQlKBwRQjobHRBxUzQ2JygpKy8FNjwuEWJHOio9Lxs//EABoBAQADAQEBAAAAAAAAAAAAAAABAgQDBQb/xAAvEQACAQIEBAQGAgMAAAAAAAAAAQIDEQQSITEFE0FRFCKRwTJxsdHw8WGhFUJS/9oADAMBAAIRAxEAPwD3FERAEREAREQBERAEREAREQBERAEREAREQBERAEREAREQBERAEREAREQBERAEREAREQBERAEREAREQBERAEWEQGUWEQBERAEREAREQBERAEREBlFhEBlFhEBlERAEREAREQBERAEREAREQBERAEWEQBERAEREAREQBERAERc2IV8cLS+RwAUNpK7JSb0R0rXLUNb3nAeZXnGO9P3k5IBYcyq/LXTym73u18V51biVOHw6mmGFk9z1Or6S00e7x8Fwv6ZwcLledz0gy3J4rvhjia0EkbLzqnF6lvKjRHBx6lwPTRnBpWodN25rZCoGjgY4XGq1PjY2XXQLMuL122r/ANF3hYFuj6XRndpXXF0lgO5t5qnudCbAEXW+ow9uQ+SmPGq0bZvoQ8JB7F2psVhk7rwV2NcDsV5fhFCcpsePNSMdRPGey46LbHjcVK0kcXg9NGegIqXSdK3tdlkbfxVlocWil7rteRXp0MbRq/C9TNOjOO53rKwi1nIyiwsoAiIgCIiAIiIAsLKwgCIuLEcXggF5ZGt8yL+ihtLVkpX2O1FSqz8ocWvURvlPO1m+pUY/pvVPFwIo/M3P97LPPF0o9ToqE2ekIvMf+Iqp36138DF8T4tVW0km9AuP+QhfRMv4d9z1FF5rHi9SBfPKPMBdEfSWob+s/mYUXEKfVMeGfdHoSKkU/TOQOAc2N4Puus70U7R9JoH2DiYz+2NPXZd4YqlLqUdGa6EvLIGtLjsBdeRdIMTkqpXEnsA2A4L1LFnB0D8pBu3QheM1s2R/V93XVefxSpLSEdtzThIrWTPmsYIwDZaaeudI8WsAt+NGzPgofD4QHggkk78l5NOKlTcnubJO0rIsGIPsxV/84EO2LmjfZT2JNuyyiYcJcG3B3TDuCj5iaibehbcDxBrmC2i1YtLdxtqVHYdHkbYla5HkyaOssqppVG0XaeVG7Ci4PbnZx01urnN+jP7qqNOCHAl2ysj65pjOvBcsS80k0RGLSK26v6s2a6xLuKtGDSuey7rFU6bC3Ou/cXO26s3RVpEdjf47q+LjDl3W5zg3fU6pI2GU3sF8SUjmm7D6KKxyYCYAkgcx5qR6PSA5rPzC6zuMoQU0y903YnujmPlzuql32BVpXnT2C5c3vA3V9oJc0bHcwF9TwjGSrRcJbo87FUlF3R0IiL2TIZREQBERAERYKAL5lkDQXOIAAuSeAX0qJ+USvc98dGx2UOaZJXco27rnVqcuOYtCOZ2I7pN08lkzx0VmsbpJUP0aOduZVXpaB8xz9qUn9bOSG/wtUpQYc2XL2fqwAY47aBt+y9/N7rE67DVWynog2xOp4cvIBeXKcqm5silHYr1JgJdbO5zvLsM/EqXpMEjj0DWjyHzKYvjsVO0ucRpoeQPu+J8Aq5Q9IqirJMTerhb3ppDZoGuw4nwVMqRNy3tpmDc2+IQRxDiPVefYvjZa9whkc4NDTmcBqS7Ww5LVhmOyP0c45rHlr2PxXGdVR2V0SonpDKdh2IPxC+X0QVSNa+x2vruBzP8Ast9Bijg0dotNht2m7e6fkVRYmDWqsTkZK1WFMOrmjwuPmFwy4e5vceW8g7tNKkaTGLvEclg5wLmEdyRo3LTwI4tOy65IrglgB5sOzvwK7ZVLVFU7FdZi74SI5LxhxsNbxOPn7JXJ0gwkve2eNuYC2dvFv7Q5jxUjVxMc2xGeNw0B32JLf3rBxB5tIUZhFa+CSSnLi7I3rYXe9FbMW+RYT8QocXa3QspanJiLGkAO2XOXMZ3QtGLYpEamWnld1b2Ps2Tdj2kAtzAd02I12XbDgr3AHQg7Fpu0+RCzrBzXlZplO3mscNbXEhfDKp1lPx9H77hdsWAeC7xwOlji6+pUxI7xWkOfmvqry3AfBZ/MXgrrBWKusUzrn+KzLiDw0/3yVwdgXguSo6Pgi1lR4ItzyKwXHC1lnahWXC8ZjOmgUE7o/lGi5JcPkZssWI4dmvZF41lYmMYojOS5hv4fFd3RKlMcZDhYqr4diEkTjurLh+PgghyxV4VY0+Xui8crdzXHUWqC3g7T4r0vDmZY2DwXn2H04zdc7XX6scSfe8grrgtHI273vLgRo3gF9HwvDZFzO6RgxM7+UlURF65kMoiIAiIgCwsrCALzn8oVMTJPIzV30VzLDe4LZPtaH/yr0Zef9Oax0FU2RouCxuZp2cAT9q5VqeeFisqypeZ7GcIy2zDZxaR+6YmZfhYNUhK91nFveDXZf3rHL8lD4NURGM9UbxD2fbh1vlcNTlBvlcNOB2BUwycW1IsRcHgfEf35LzmrOzNkJKcVKLujzGtgEzw6XMYYqaKbKNHSOfbPfleQuzHhZQmJdJJalzWWEcTBZkUYysHjbiV6rimANk7UbjG4FxBFtC7vgtIILXa5mkEE62B7SpmIdDJGkuEX8VORlPnFI4ZPhIfJVa3JU7blew5wdm8NF3hlnNcLDKb+eiwzB3xl2rrnYOhnGuo1LWObw5rgOD1jj37a6EdbqLcur0WV4eUpO2x18RTS3LnBjLCwiRo7p1A42XXhcMcsEbmnXIOPG3EKs4Tgc2U53OeTwDH3tbhnDAfVT2DdHpY2hrSWkC2c6uHDRliGuHiHjyWR4Cbuou2p058Hruc9dmMtFAzWRs4qn2/VU7W2Jdyzk2A4q50oIGpAta+ugs1t7/ynXxBXHh+GR04PvvOZ7jd0j3G9i4kk3tpdxsLEC17L6rqkWym4Gn1YsXu1Nib6DXi6zb7k3XqU4KEVHsZ3rdsjWSlrXPIOVrs4HEl00krGAcXFr4m25zAKKoKW9RI55synpmU75BsX9XaWx45QXfEtHFSs7tM8rupYD2BclwvoXMB7T5DmP1hADcxIBJLzXsUxLrGdVE3q4W3s3ibe088Tufjx3XVQzExWpQek1Z11XUSbXkuB4WAaPQBSGCYxNDox7mnwOh04g6FQ2NMHXzfvfIL4gLgQAbg8eS7TVz1sPLKldafnQ9Sw7p89mk0LHjXVhyO0zcNR7PgrNhvTuhk0dniNyO2y4uHFu7b8l5fCwOaNNxrbyI+ZXzRQXBP7bvse78VyVRpGupwyjOSsrX7HutDiVJN+imid4BwvwOx14j1Uh9EC/PjqYjSwJtw8AwfJdEOJ1EXcllZ5PeBvIdr25K6rd0Yp8H/5l6o94dRjktT6Acl5FhHTjEGho68v7I/SNa7XIw72B3J4q1t/KS5gb1kAdfi19jtyLfmpdemnZnnVsJUpb2ZaZMOHJcNRhg5L6wrprS1A0bK08jGXf0Zl1VuNQN2JceTR+9ueHdPirLLP4TO7rcrdZgYPDVcMOCsjdeQ5jwjG38Z4eS7cSxaSRpDewCWizdyHDid9z4LdTUdspd6fBT4SMneaHNa0RuoGF7i48LADgNNgOAV7px2W+QVHgm+syDTtan4CwCvMPdHkFrSscZH2iIpKmUREAREQGCiFEAXnv5TWduM82EehXoSoX5UR2Yj4OH3IZsXHNSaPNXSvje17HFrs2habHn6aKfw3pe4WErd7XewAXOoBLNr6Alw5bKv1jrZSdgbk8AMrlrewG1ue/wAHW+9cpwjLc8CjjatB+V/Y9IoMbhksGOBvbQXOhPuauGhaSSAO1xXdBiMbgS17SBvlcNOyJDe57OhBII2+K8hqYbC/JzT6PjI/oXUMRlDbOdnGW1pAH6ZACAXAkaB21tyuDoLoexS4ypJOcfT89z1d0uttL66EcB2T7PMgeiBpHBu/7PPL/fzXmLMXu/M5rg4B7A5krwbPku7R+cbwxnQDZdLukjeyc8w1c6xZE/UvbUnUFnEEKnJZtp8Rw8uvrc9Fc4/scN3HicvuHiuKprBoHTRtDi1oDbl3bzBoGtjfIeGtuGqppxxuv1o0dnOaJw7tQJz3XO96y0TYgwlh62Lsvjcbtn2ikkzex/mhOX8/Q6rGUWtJR9fuWubFYWszZnv0J07N/q+tGuhGmlxzUTX4y8ZhG1rLZ9bXNx14uL6Anq2nb4qLOIQBga+ZlrBhysm9zqD7HMrbFiVPreVly52uSb2pHAexzcfVMqWyZbxNLfOvVHGWPknkLiSbNuXEk262UjfhYLfLFlZJbkSPHs/ivg10Ikc5srCHCJuomFgHyAn9H4//ABaPpkOWS85Oc5mjJIcoc2wAuBpdrtFKT7F44qgv916lDrbl8hO5JvfyWuNj2jsjQ66d5XvCvyd/SWslbVANmDXN+pNwHtkcL/WD/Cd6hSlJ+TyEMa508rrgd1jGb05nG5dwFvtXRwn0R6UMTQsrysVnC5Lxtvoba+am8CwwuZI4kEAZxlNw0OqMjjKN2gNzHT9kqb/4MpI2yG0ryxkjhnktctgilFwwN0vJb4KQwmjiZ1jGRtDeulhIOZ2aNlZDG1rs5N+y4381SOGlfU64viylTUKTafVh1LRE/RBAJJM1jM1hJDSbBwDJC462sQR8djV8V6N1ccjo2xPc3Lu4sblu0Gxe4hrrZhe3NXuKZ2cAE2sywboN6ywsPBrR8AvmHD5D7J2A10/VUg4/9N/8q6+Hvuzz6PEKtF3i7/PUpuFdH7NBfIwZWkdgOebtEodvlG9PINzsOCmm4JACA5hkIPtuIHeA7rbeOhJUhg2G54g4mwcZNhrrJVg//vf+FSYpAJHXFxYEE+8XPJ+8IsLSTu1dnOtjKtZ3k/QrlQw5Y2MAaC8ANYA1pdkJ2Fhe7T6qQNCQLn3hYeBkf8nrfi7gHU+wHXXPAACCY/JcLukTHyMjpgZ+2GyOZfq426gnrO6SDbQG+60JJKyM19TsrImtYANO3GL+Ae3c+QWaTEetktGM0QBvJwLriwZ7w3uVrxuUNiva4DgSLXvbW32LlwCmeXdc8kgghtwWdnTRrPZbobcVBJKULCZXOIs0O7J5nirzTd0eSpVG/M9rB7xJ9VdYNggZtREUlTKIiAIiIDCwSslc8z1JVs+Z6iyofT+XM1l+ZVsqpFTumcRdFmG7Tf4cVPQy4i7puxQK5gLct/C/np81HRyOu0R5i0OtYWs0E2cHA62GpBHkuyaQEfEfeFzmgykGN5bY906i17lo4gLmfPwkkmp93a+x0Vp+rf4NJ9BdfcU7H5gCDYkOHI6jUL4qRdjxzafuKj4o82Ysu1wd3n2yPz2zMNtbXOnmFU506cZQ1dre9iTZFz3uT/3Ej71yVUIBiA2Li34dU8fJMHvkOrSMxsGuLg0WHZudd76cLr7r/wBWeUg/pcPmnUlJxquN+/0MyU9767gjbm1o/wBK1mG9/wCIepafkuWmxN2RrpQ0B7bteLht/ddfunx2XRh9X1gdo27XWJYczToDcG3ilmi8qdWmm30/RqrobMJ8fvla5bjTn7b/APkz/cmJfo3fA/aFzNxTtOzsLWh5Znvdtwbdr3VGpaCqTp3j3fsbhFrb90+j3OT6PbjwH2Fx+a+Yau8hYWgGxIcHB12g21ttuul2xUFZOcXZnqX5O6HNQUUmbaGI2t7jZW7+PWfYpaXDGs6hgJILww7bNpJY/hoB6qg9DK7ExBAKTI+KKhik6iRga2Zxlla9rJt2PytFr3G1wFPQdNzNV08UNi2Q5JqaSCZlTTkMe5z3PPYygtAI8dCtJ9UWl2GxHNcE5gQ65Oocxkbh/KxqjOjkLS2YkAn6XU2uBp/zBP3tB+AU65UBlW8fVsrWUhkrK1oBgbLJIW1Mly3MbMAA1JBGqgFyqYwXM1ALXF+XiRlczbld41X2SvO8Iq4JKqnndJic5c4xw1MsbYqa72l1gGtYS1wbyI0C9CJQkqWG46IoYo2QVE0ha52WGMltjI+2aRxDG8eN124PPVvfK6pjjjYS0xRh4fIwWs4SFoy7i41O5HBVQ01ZMyJkYqRH1DDC+GZkMLZHF5dJMb535SW2YNCB4qc6LdH3Uz5JJBE172MYWxGRwOUvJke+TtPe4uOvABAdPSNpd1TRGJbvk+rcQA//AJeYZSToAbqPfS1UvVMfBBHGyVkg6uZxLQw37uQA6afFS1e766DzkP8A4yPmvmrrmi1jexubbbE7+ihko21m8d/8Qf0uK1VdaL9k8LX/AAUZXVpc5g8dAP3T+KncCwNzyHyiw4N+ZVS53dFaEgdY4anYcgrZG1a6aANC3qSrYREQgyiIgCIiA+HrkmXY9c0jVZFGRdQFFVcdwQdlOzRqPniUnKSPKuk2AuizSRglm5A3b/soMTG1vL8fkvXqmnVWxfovHJdzPq3eA7JNiNR8eCpKJ5eIwV9YFRMoIOvD5D8R6rljoY5GscQQS1pu0kXIAsTbQkaei767BJ4jqwuF+8zUWuz4jZRdDIQ1mvBo+yIfj6rnqjBy5007XTOyjp8mbtFxJBJda98oA2A4WWK86N/6jPtcB81qFQRc7m1/Rrj/AKV81812gf5jD6Sxg/enUpGMnVTZz07Jo2NLs0gIIew2c9pubFpPeG2hW/Ci6zg4OAB7JexrHHTW4Gm/FdQnB08vtJA/pK+GTA3N9NLeWQH8SobLzqympXirv+Pz9bmvFP0T/wB0rTJI4ZminJaSSSHR2dfckE8V9Yo8dTJqO47+m/zC6TIOY9fX7whEXlgtL6vv/HZo4MOY4OdeBsbTsRkv5Gx14ld7lrMvatcWsfW4FvtQyDmP7Nvv0UNkVG5yzW+vvcsfR/BqqSko5WxT1EP0VrGsgrTSuikEspe7KSGvzAt1vfs+SnMFoa1lTAWRYjEzOev+l1sVRCYsjtA3MXZ82SxClPyZVbBhlIwntZNtfallDfUsf6KWqsVYTC9jiW58xtcZmGlmkbpx0ANjxAWk+ruShVFwvo/9ID5mzzQPbU18JMXV9qN1bI4tOdrratGoVlqMaaA+zScrXu1Nr5WRPt6Sj0Kg+j9cWMkaANa2p1P7eIvYfscUBuw7orS0roSDPI5hyQmaZ8gjtG7usJDG9lrgLN0up5zgFW6zEHuja4u1DM4tpZxpJySLeNl8VdR2tTe0n3VMX/qgNvRyvY2jp7nXqWEgeLGu/wBQ9VibELOc5vEBuv7PWa+qiMApZTTwNyOBEMYOYZbWhgBGuu7XD4KYhwN7u+74N+PE+agkh66tJljub9638zPxXVQ4dLIBplFhqd+7bZWSiwNjSCG68zqfVTtJh1t1DJREYPgDGWda55nf/ZWaCCy2RxALYoAREQBAiygCIiAIiIDBWtzVtWLKSGjkkjXJLCpQsWp8Sm5RohJadcU1KrE+Bc8lMpObiVeWkUXWYHFJ342k87WPqNeCub6Rc8lEoKOCejPOavofGe457fA2cNnDz9s8eCiq7ohN7D2O87t9qM+PuFepvofBaX0CjKji8NC97HlLuj9S03yXFxs5vvvPE8nBcf5oqGhoMT9AL2F/1TgdvGy9ddQeC+Dh/gq5Ecng4a7njVdQzdXJ9VJctdpkf/hN8OYX1LTSa/Vv7r/Yd/l+C9i/N6fm5MhPhFZK+x486ll4Rybu9h3+K08lkYfOdope8P1b/wDGJ5cl7D+bitrMO8EyBYOPcrXQOCSOmp2vY5rmshzBzSCMs9WXA+Qew/xBSkFJJ1cbcti1rAQSNxRyQn/ucAp+GhsuplGuh6SK2+gkdn2GYPG50zRQM284neoXxQYG5l7vveWSXRttX1LqgDc7EgeNuCtraLwW5lChJWI8EZYNILgAG6k7BhZw/ZcR8V3Q4aBs0D4eqsDKILc2nAUXJIWGg8F3Q4epENCyouSao4AFtRFACIiAIiygCIiAIiIAiIgCIiAIiIDBavkxr7RCLGkwr4NOulFNyMqOM0wXwaQLvWLJcjIRxpAsfQwpKyWS5GQjfoYWRRjkpGyWS5OQ4BRjktjaUcl12SyXJymlsAX2IwvtEuTYxZZRFBIRFlAYRZRAYRZ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9474" name="Picture 18" descr="PROFI SCHNEIDER MASSBAND 200c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9202" y="3857480"/>
            <a:ext cx="1428750" cy="1476375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6118893" y="53012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4349C65-8FE8-4C5E-863F-389940064BDC}"/>
              </a:ext>
            </a:extLst>
          </p:cNvPr>
          <p:cNvSpPr/>
          <p:nvPr/>
        </p:nvSpPr>
        <p:spPr>
          <a:xfrm>
            <a:off x="7164288" y="1686536"/>
            <a:ext cx="1156672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NaWi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06705" y="3512714"/>
            <a:ext cx="637398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	Welcher der folgenden Stoffe lässt sich gefahrlos in der Mikrowelle erhitzen?</a:t>
            </a:r>
            <a:b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*	Welcher</a:t>
            </a:r>
            <a:r>
              <a:rPr kumimoji="0" lang="de-DE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Stoff wird schnell erwärmt, welcher weniger schnell, welcher ggf. gar nicht?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9470" name="AutoShape 14" descr="data:image/jpeg;base64,/9j/4AAQSkZJRgABAQAAAQABAAD/2wCEAAkGBw0NDw8PDQ0PDQ0NDQ8NDgwNDQ8NDQ0OFBEWFhQRFBQYHTQgGBspGxQVITEhMSksOi4vFx8zRDMsNyktLi0BCgoKDg0OGxAQGzckICQsLCw0LSwsLCwsLSwsLCwsNCwsLCwsLCwsLCwtLCwsLCwsLCwsLCwsLCwsLCwsLCwsLP/AABEIANEA8QMBEQACEQEDEQH/xAAcAAEAAgMBAQEAAAAAAAAAAAAAAQUEBgcDAgj/xABGEAABBAEBBQMIBwUECwEAAAABAAIDBAUREhMhMUEGUWEHFCIyQlJxgRUjM2JykaEkNEOCsURjkqIlNUVTVGRzo8LD4Rb/xAAaAQEAAgMBAAAAAAAAAAAAAAAABAUBAgMG/8QAOREBAAIBAwIDBAgFAwUBAAAAAAECAwQRIRIxBUFRImGBoRMycZGxwdHwIzNCUuEUYoIGJHKSwhX/2gAMAwEAAhEDEQA/AOgSeUnFnUVvOr7uQFGlPMCe4PIDf1XO+XHT61oj4sxEz2Y7+2WSl/dcHIwH28hbhrAfyM2nfJQcni2kp/Xv9jeMNp8ng+32hn9a1QotPs160tqQfzyOA/yqBk/6hwx9Ssy6xpp85Y78BYm/e8vkbAPNjJxTj/wwgH9VByf9QZp4pWIdI01Y7sY4eTEv88xO0XtGlulLO97L8Q4+s8nSUcdl3yUjw7xjJa/Tn7T5+jTJhiI3q33s7na2Srss1X7Ub+DmnhJFIPWje32XDuXp0VZoCAgIJQQglAQQgFBA1048+unEIJQSgICAghBKCEBBKAgICAg5vah+h8gYjo3HZWV0tZ3Jte+7UyQHoGv9ZvjtBUHjehnLT6WneO/2JGDJtO0r5ePTXzI0lpAOySCA4AEtJHA8VmsxExMsKMdnXvGk+Svzd+zLHWH/AGmA/qrGfEKxG1MVY+G/4uf0frLxudm8XBE6SxXfZYzQnfOsXpCddODSSTz7lvi1+qy26KTEfdBOOscyqY7U1Swy1g8ZbYDsttVXwMqVLcI6hr3AtlHRwb4HVXeh1c4I6NRkifjvKPkp1c1h1Ds9na2SgbPWcS0ktfG8bMsMg9aKRvNrgeivoneN0dZrIICAgICCUBAQEBAQEBAQEBAQEBAQEBAQV+dw8GQryVrDdqOVumo4OY4cWyNPRwOhB8FjYaThrliCZ2OyJ/bIW7UNjTRmQrDgJm/eHJzeh8F47xfw36G30uOPZn5JuHL1RtPdeKiSDVBGqbipytCaRxk+kpqldjNXRwtrsA04uc6V7SQNPhpop2m1FKRFYxxa3v3c7RM+bUhkKuOm87wtyW7ac8ed1QZ7zMizgCHOYCI3geq/gByPAr0ug1WprPTnrFa/dsjZKV/pdY7N5+tk4BPXceBLJYXjZmryj1opG82uCu4mJ5hH22WqyCAgICCUBAQEBAQQgIJQQglAQEBAQEBAQEFH2r7Ox5KENLzDYhdvattg+srTDk4d4PIt6ha3pW9ZraN4lmJ2ndq2Fy0pkfSvxivkq41ewfZWotdBZgPVh6jm08CvFeKeGW01uunNZ+XuTcWXq4nuulTO4ghwBBBAII0IPEEeKzXffhhS5mcx7IiyFShEAd5vGRueT02NXADr0Ks9NWbb/SY5vLnb3Ts1MZCKhO6/jsq+/fcWixXEJkgvxD+E4V49GuHsv46fBeg0Woz0mKXx9NPt7ffKPkrWeYnl1nsv2jr5SDfQbTHNOxPWlbsT1pdOMcjTxB/qruJiY3hHXKyIQSgICAgICAgIIcNfkQeeiCUBAQEBAQEEIJQEBAQQgou1fZqLJRt9N1e1A7eVLsYG9ryf+TTyLeoWl6VvWa2jeJZiZjmGsYrKzNlNLIsbBkI26jZ+wuRj+NATzHe3m1eM8T8Ktp566c1/BNxZerie66VK7vG3VjnY6KVofG8aOaSQCNdei6Y8lsdotXuxMbxtLCq9ncfCdYqVZjveEDC78yNV3vr9RfveWsUrHk+8hVsv2G1bDKjRrvNK7ZXO5abOpAb16FZwaikb/SxNviWrPk0yeaOnO+7SzElvKM0jki3TZobLWk6wSx14+HXR3MFel0Wqz1mInH00+358yjZKR68uodk+1EGUiLmNdDYi0bZpTDZnrSEcnA8weh6hXtbRaN47Iy+WwICAgICAgICAgICAgICAgICAgIIQSgIIQVPaXs9WycO6nDmuYduCxEdietKOUkbuh/qsWrFo2nsdmmRX7OPlZTyxbtSHYq5Jo2K93uY/pHLp7PI9F5PxPwaab5MMcenomYs2/Fl+vOTGySIIQYt0TsjPmjId6XDhKXRx6HmTsjUlSMN6Wttmmdvc0n3NOy8UsFhl2fM0KN+BpbFu4xEJGnjuZtqQukYdOWnDmF6Lw/VTjjpw47TX1lHyU3+tLfexHbWDLMLCBBdiGs1Uk+k0HTfRE+vGTyP5r0lbRaN4RZjZtK2EoCAgICAgICAgICAgICAgICAgIIQEBBKDEymNguQvgsxNmhlGj43jUHx8D4oNAu1reC1MhkvYcerY0MlzHt7pQOMkY9/mBz71Q+JeD1ze3h4t6eUpGLNNeJXNWzHMxskT2yRvaHMkY4Oa4HqCF5DLjtjt03jaUyJ35eq5ssPKXJYWtMVWW25ztnYidEzYGnrOL3Dh+ak6fDTJM9d4r9rW0zHZTMZkHSOkjxVCu+Q6ummsh85OnM7uPj09pWHXp616bZbTEeURx+Ln7U+TBzWJuSuintZOnQlrO3kE8EBZNEeo3kknFh6t00KlaLXUw/yKWtv35/LZpenV9aWy9ifKDBekNKzLAL7Dstkgka+reAGu3C7o7TmzmPFeqx366xO23unyRJjaW9LowICAgICAgICAgICAgICAgICAgIIQEEoCCCO/ig0XMdkZ6b32sLsjaJfPiHu2Ktg9XQn+DJ+h66KDrfD8WqrtaNp9XSmSaPnDZqG4HBm1FPEdmxUmGxYrv917f6HkV4nWaDLpbbWjj1TaZItHCyUJ0QgxLGLqyyCWWvDLK1uy2SSJr3huuugJHAaqRj1OWleitpiPc1msS1/K4PIX4tzM6hUiB2mGGGWxPC4H0XxvLmhjh36K1wa7Bp7ddOq0/bt8uXK2O1uOyzw3bCTHTMo5meN7X6MqZXaa3enT7OyzX0H/AHuR8CvT6LWRqadURtPoiXp0y6GCDy468QeimNErIICAgICAgICAgICAgICAgIIQEBBKAgIIQa72n7JQX3NnY91TIRDSG/AAJQPckHKRn3T+i55cVMlOi8bwzEzE7w1mHMT1Zm1MtG2vO87MFtn7le/A4+o/7h+Wq8l4h4LbFvfDzX084TMWeJ4lerz8xMJCUGPfpR2IzFM0ujcQS0PezXQ682kHRdcOe+G3VTu1tWJjlQW8HFBtRUsLTlbIzSSSV0cTDtagtd6Je7/6rTDq7ZIi+XNMTHlEfuHOaRHEQxsXlL/Z1mtmSCxjA4nzNkzjZoR/3L5NDKwcfQ7uXLRej0XiVM8xTaftmO6LfFNeXSsHmqmQhbYpzsnhf7TDxafdc08WnwKtXJYoCAgICAgICAgICAgICAgIIQEBBKAgICAgxMpja9yJ8FqFk8Mg0dHINpp8fA+KDQ7mMv4XjGJcnix7P2mQos/90Y/xDxVH4h4NTP7ePi3yl3x5prxKyxuRgtxNmrSsmifyew6j4HuPgvH59PkwX6ckbSmVtFo3h7Tsc5jmseY3OaQ2QAOLCRwdoeBXOloi0TMbsypf/wAyJP3m9es/dNjzdh/lhDVY/wD6XT/Lx1r8N/xc/o/WR+Dx1Jrp48cySRun2UAnsvJIHAu4n81ims1Oot0Tk2j7oZ6K18lNNTyDrAu4+uzCy6jf2LFhn7RGPZmrxgsd8S4EK60murpo6JvOT3RH5y4XxzbnbZsnZvyl1ZpfNcg6Grba4R76KUTY+w88hHN7Lvuu0PxXoseWMlYmOPdPdGmsxLfQdV0YSgICAgICAgICAgICAgIIQSghBKAgICAgICDTs/2MJkdcxUraV53GSMgmld8Joxyd98cfio2p0mLUV6ckfrDat5r2VmNzu3KatyF1G+0ca0p9CYe/BJykb8OI6heN1/hOXTe1Xmvr+qbjzRZcKodhGWFkcTWt7HnMLZhHqWtk1czU6cS3keXUKRh1WXDExjnbdrasT3VmUoXJg+tDBQhpFobtzMdYLxpxAgADR15uU/T6nFTbJe1pv6Rx8/8ADnaszxtwpKGanwmzFRyP0wxrtmXFua6aVmp/gSRg7rT3XajhzC9LpPEMl+c1OmPWZ2/FFviiO07ukdm+1tPI6sYXwWmD62jZbubUf8p9Zv3hqFaUvW8b1neHGY2Xy2EoCAgICAgICAgICAgICCEEoCAgICAgICCsz2Bp5GLdW4WytB2mP4tlhf0fG8cWO8QsTzG0jSLceQwv7zvMljW8rzGbV2q3/mI2j6xo98ce8Lz+v8Dpk9vBxPp5JOPPMcWW9K3FYjbLBIyWJ41bJG4OaR8QvJ5cN8Vum8bSlxMTG8PdcmyuymVFctaK9izJICWx14S8cPeedGt59SFL02l+ljq6orEes/l3aWtt5bq2vHk3jZgr08VEePECzP4+gzRgPzKm3vpa83tOSfuhpEW8uFZmsPjo3xyZO9asXQ1xrvY98diPj60EVdo04+BUvS6zU2j/ALakVrH77y0vjr/VKwwPbHK1NoXKdu/jmabGQdAyG+xh/wB5ADrIAObgAfAr0GHxDFaYpa0dXu7fejWxzHMRw6HhszVvxCenOyxE72ozrsn3XDm0+BU9zZyCUBAQEBAQEBAQEEICAglAQEBAQEBAQEEEINMzHYkskfaw8jaVl5L5axH7Bcd13kY9R332/PVRdVo8Wpr05I+PnDel5rPCtx2eDpfNbkLqF8c60xBZMPfgl9WVvw4+C8dr/CMum9qvNfX9U3Hmi3fuulUuosMo0466ceWvXRZ6piNoljZTXsBHM58lma1OzUvbVE7o4GgD1AyPTb5ddVYYddasRTHERPbfbn5uc0ieZa83E2TIybD0DhZGEDzp80cDZYx7MlWPaEg/FoVdYPEv9Nv9Ll6/dHPzcbYurtGzZsf5RmVpm083uas7vs7kMgfTnA04uHrQnjydw8VfabU01FOuvzRrUms7N+jka8BzSHNcAWuaQWuB6gjmpLV9oCAgICAgICCEEoIQSghBKAgICAgICAgICCtzmDqZCIw24WzM11aTqHxu6PY8cWu8QsTA0u3j8niOP1mWxrfbABydVne8DhO0d40d4FUeu8Ex5t7YuLfL/CRjzzXiWfjMlXtxiWtK2WM8NWni0+64c2nwK8jqNNlwW6ckbJlbRbsy1wbCwNezeYx0gfVklfPIHND61IyyTgg+q7dcWjv1IVro9JqazGWIiI9bdvm5WvWeGFWqzhjmUsRUowuDg+W+WFzm9XOij1Lvm8KVbLSLROXNNpjyr+rTafKNlRicjPi9fojIfSTnSEvxcNWSTH8dNWxPaT5uefHaI48le4Ndkif41emvrM8/5R7Y48p3dM7N9sa1524kY+lfaNX0LOjZdPejdykb4j9FZ48lMleqk7w5TEx3bKujAghAQSghAQEBAQEEoCAgICCEEoCAgICAghBque7EwWJDapyOx2QPOzA0bE/cLEXqyD8j4rjn0+PPXpyRvDatprO8Nfdmp6L2w5mEVXOOzHfi1djrB6emfsnfdd+ZXlNd4FfHvfBzHp5pePPE8SvgQeI4g8QRyIXn5rNZ2lIh8sja3XZaG7RLjsgDUnmT3lZm9rRtMm0Q+iNefLktYnYYt2o58RigmdUPDSSFkZcxoPENDgWjh4KRiz7X6skdXulia79uGr5nAUWFu9rZDJ2ntJjmEksksRBHpNlLgyE6gHpyVvpddnvzW1aVjy/x3lwtSvaY3lYYTtJmcZGTk677lFp4TxyMmyNaL3p2tAbIB1I4/Feh0/imnzW6Itz8ke2K1eXQcRlq16Fs9SZk8L+UkbtRr1B7j4FWTkzUEoCCEEoCAgIIQEEoCAgIIQSgICAgICAgIPGzWjmY6OVjZY3tLXxyND2PaeYIPNBpFvsbaoEvwsrTDqS7E23uMHPjuJeLovgdR8FXazwzBqebRtPrDpTLarGodo4nyeb2o5Mfd/4S2Axz/GJ/qyjxBXk9Z4Rn0/Me1HrCZTNWy6VU7CwPiaZkYLnvaxo5ue4NaPmVvSlrz01jeWJmIabdmxVqVz2stZl7jq2GHe2abCOg1IhHzKvsVdXipFZmuOPWdon9XCZrM+pBiMkycW8fHXwjgPTjMpnZaaBwZPCwCNvT0gSR3qXp/FaYI6JtOT4fuWlsM257Nu7K9v612U07Jjq5Jh2TAJmSwz8NdqCQetw47J0I7uq9HjyRkrFo80WY2nZua6MCAgICAgICAgICAghAQSgICAgICAgICCEGDmMPUvRmK3BHYj5hsjddk97TzafEINQs9k8jR9LF2vO4B/s7IvJc0d0VkekPg4H4qr1fhGn1HO20+sfo60zWqxqXaWF0or2o5MfcP9luARl//Sf6sg+BXltX4NqNPzEdUesJdM1bLK7QgsBonhjmEbxIwSsDw1+hG0AevEquxZsmGZ6J23dJiJ7shjA0aNAaByAAAHyWlr2tzM7s7bKzIYGrak3llr5vRDdy+aQ19B13WuyT46KVh12XDTppx79ufvazjie6iyeCsWYnQPjx+OpteSx0UZmsNDT6MjXei2J3XXjorTT66mK0WrNr3+6Pz3c7Y5mNp4h74Dt8MfKKl239JU2jRuViaZJKmhA2LZYNNPv/AJjqvT6XVTlpE5I6Z9J/JEvj6Z45dThla9rXscHscA5r2kOa5p5EEcwpjm+0EIJQEEICCUBAQEBAQEBAQEBAQEBAQEBAQYOWxFW7GYbdeOxE72JWBwB7x1B8Qg0232XyGO1fi5nXqw4nGXJdZmDur2Hcfg12vxCqtb4Rg1PO3Tb1j83ama1XziM9BbL2N24bMJ0npzt3dmA/eYen3hqD3ryGs8OzaWfbjj1TseSt+yxLlC2dtmJfqQWGbuxEyaPaDt3K0PYXDkSDwXbFlvinqpO0k0i3Eq3IwW+Mdd9SrUDAHPfCZH9dpoZqGAaacTr8FP0+XHPt36rX+Tnak9o4hRYDtPHgZGww3H5LGFzvOYmMMz8aTqTMx0bdlsY6x9OYXq9Fq8mSP41en09/38oOXFFfqzu7NVsRzMZJE9skcjQ9kjCHNe0jUEHuVijvVAQEEIJQEBAQEBAQEBAQEBAQEBAQEBAQEBBQdp+ytXJBrn7UFuLjXvQehYhPdr7Te9p4FaXx1vXptG8MxMxO8NPr37NWcUco1rLJ182tRjStkGAc2e7IOrD8tQvI+J+ETh/iYua/gscGoi3Fu7JycViRrWwWBW4nbfumyvLdOTdo6A69SCqvT3xUmZyV6kq1ZntKuHZqs462jLedw425DJHr4RDRg/JSreI5Y4xxFY93692IwR58vOx58NpkQo0arSQ2R+1M5zO/dgNa3h4ldsc4Z2tabXt6dms1tG8cRCfJlnIqVs4ttttqrZD5asjQA2C0CXSVxs+iGkauaAeGye9eq0ma+Snt16Z9PcrM+OK24nd1lS3FKAghBKAgICAgICAgICAgICAgICAghAQSg8blqKCN8s0jYoo2l75ZHBrGNHMknkg5zmPKBkbW03AY11iLkMla+pruOg4xMcQXjx8ORUXNrcGKdr259G8UtPZo+ZZcn0dnnXYpNrWK3I5po15deD2bk7MRB9ot+ahW1dss/wAG0T/t8/mkUjHX60fFtHZvKyyB1a2R55Xa0ue0jYtQO+zsM04EHr4rz+v0kUmMuP6s/KfRP0+Tq9me8LouVbslRCtzNNkzAXVorUkZ2oopyBHt8tSdDp+RUvSZZx226umJ77NclN47btfzle6IBNLZqVHVHtt1oYY9lgni9JoMrzrp04Aa6q50Wox1zR9HW078TM/oiZ8UzSeqYj3OyYHJsvVa9qP1LMEcwHdtN1IPwOo+S9KqGeglAQEBAQEBAQEBAQEBAQEBAQEBAQEEIONdsO0P0lY02DYpRWTUx+Oa7ZGUvxn6yeX+5Zp8OBKg6vLP8us7ecz6R+sulK+asLfO3uZKL2bnjOzLFQlNLFVXD+ExwcA4jXnqeSrP5cb12pE+dubT73Xv7/wTE10DxDWbbxtmQENxeUkNrHZAdYmSOJDXH4/JPrx1W2tH91eLV9+x7o4+3spLV4Un1rddr2VmSyR+bPJMlGQfvNB33SBts8W+KlRi+npbFfvt39fSf1KX+jtFodJZKHtDmnVrgHNI5EEagryV6TS01nyX1eY3Q+QAEkgAcyToB81mlbTPEbtp2ju1RkmIjfrFGb9gE+kxsmQlB8ZHahn5hXERrLV9qeiPhCJ/BjtG8/e3nyPW3OpWK72OiNO/PG2J5aXMikImY06HTgJNPkvTYLRbHWYnfhS5a9N5hvi6uaUBBCAglAQEBAQEBAQEBAQEBAQEBAQa55Q8o+ni7csWu+dGIIdOe+mcImH5F4PyWJnaNxxvdBrzDDJuhqcPBODoa9KtHvL9lvc4u1bqqieY6p5/q+2Z4iPzd3vXkZM2GMxW3QyRl9DB45+4LagJAtWpQRoX8TxPXquF46Zmd43872559Ij3Mxz+iLD4gx8LzaZT3sde5Rvv3lrFSyHZguQyEklm1p1K2pE79Ubb94mva0R3iYJ9P3DAyDXzsmjm0M9mCeKcacDlMcdpsvgXxa/Fd6TFJiY7RMT/AMbeXwlrPP79F/2BvGWhG0+tXc6AgnU7LdCz/I5qpfFsPRqJmPPldaG/Vi+xYW8PWnkMk7DNroBHK9z4W6d0ZOz+ij49Zkx06ace/wA/vSJwVtO8sd9m2CY6tFkcbDsiWaVkUZHe1jASR+S7xTFaItlyTM+kctN7xxSuy68kkkou5hkskcjyKEznQtLYw4slaQASeOjG8V6XQzX6GIrG0e9R6uJjLO7p6mIyEEoIQSgICAgICAgICAgICAgICAgICDS/Kof2Wm32X5jHNcOhbvgdD8wFzzfy7fZLNe8ONTvO4kOvE47JvJ67UuTEcjv8KgT9b41+UOvktZNt000ce8b5xkpq7xXk3E00NOk11eo2T2Q493euUxHTEz5V357bzPM7M+bCvtmELxZbI2T6IyW22wdqy2rvm+ZiY+9tcBqt8fRv7Hbqjt23252Ynfblms/e/S5/SvpfiOJ+t/XTVa/0f8f/AKZ8/wB+ifJ6CyORvvQ0pfm6uB/RoULxqN5rP2rPwvtaG2Fyo9lvs17M7p8pa5l204Nb+zQl8dYeJdwadfFx+CttL11x7xNa++eZRM0Vm+0xM+7ybN5GauzYy0grsqtD6VcQxkODSyN7zxA01+savQ6X+VEzbf3qHVT/ABZ42dRUlHEBAQSgICAgICAgICAgICAgICAgICDUPKtE84qaWMbT6cte8B3iCZj3f5Q5a3r1VmGY4lySaCMPfG9wEAtW6UrxybUyTRNWm/CJdBqqqLTtEx32ifjXiY+512ZFau+YS72tJaLTEzJ06z93ep34G7Ed2vxGrXMAPDmuOS8V22tt/bM9pif6Z+yW0Q+rVeNkbpJK9uvSMsc1qfIuD8llpYzrDUjZrrs7QHctcd5mduqJt5RX6tY85mWZj9yw7TZWbwyDW1DFPLMAdR9LZIiOKAd5ZH+SkV2nbbtO3/rXvPxlrP7+K27NwtY+3sHWNk0dSM9HNrQsiJHhtByrfEr79Me7f75XPhlNqTK4kla0auIaBzLiAB81W1pNp2iFpMxXvLWb9+GZ79m1assH9nojSNug47UrR/VyuMGG9KxHTET6z3+5X5b1mZnqmY9I/V0jyM48Q4sTCMx+fWZrYY46uERdsx6nXj6DGn5r0NI6axEvPXt1WmW+aLZohBKCEEoCAgICAgICAgICAgICAgICAg8rUDJWPjkG0yRjo3tPJzXDQj8ig4Ncxb6kktWWJ1l9GA1LVYD6zIYRziYbMQ9qSM8PkVVainRfvtEzvE+lvSfdLtWd4fbK+0yKZ8VnIRMYGVc3iJNm+IByisxgguI5deXJRLW2maxMVnzrb6u/rDeI+Pvh6RwPc7f161zfRg/6X7QP2IqLdOL4ojzd8h8Vr1RHs3tG39tO8/bLP2fNWvkawQurbUjWySOx5mGk2SyEg0kyMg5iJgJ0PwUn16+PX/bH9se+THSb2itV9jara0McLTqI2gFx5vdzc4+JOpVHqMk5ck3l6rBhjHSKwrstSrAPnmaZH+xvBJZYx+mjdmIcOfgpWmzZbTGOvb3cfNxz4cdYm9lJWinyViChFJYL7MjWOIdFXZBCOMkm5j1OgaD6x5kK8wYI6uraPx+al1Oo2rtE/k/SFKqyCKOGJoZHDG2KNo5NY0aAfkFPVb3QEBAQEBAQEBAQEBAQEBAQEBAQEBAQQg17tb2XZkGxyRyGtfrEuq3GjUxnqx49uM9Wrnkx1yVmto4lmJmOYcm7SRy4x7pbmOu0JnH07+EsjzGwffcx3otP4hqq/wD0OSI6d4tX0tHMfF1+kiVR5+LWj3ONoAgsfl8nHLCw9HebQ+i8/ErnNIxcRG3/AI1/OUnHp7ZNpmY+Ms2vfpQvdLYvxT2ntDXzOkZ6LRyjjY3gxg90KFlx6jNHTSm1f33W+n/02m5m+8s6HLMmOlaG1aJ5eb1J5Br+LZ0/Vc6eF57d42db+Kaevad3ze7F5/KuYI6zaFcDi67KGvcTzJjjJ1GmmgIVzo9DGCPa5lTazxCc07V4h0Hyc+TyLCbyV83nVyZojM+6ETYogdd3G3XgCdCT10CsNldMzPdu6MCAEEhAQEBAQEBAQEBAQEBAQEBAQEBAQEEIPG39nJ+B39EH5S7Xf6yf8T/VZ8mXTvJt6rVqOxxeq38IWYYfQQEBB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472" name="AutoShape 16" descr="data:image/jpeg;base64,/9j/4AAQSkZJRgABAQAAAQABAAD/2wCEAAkGBxISEhQSEhQUFRUXFRcUFRUUFRQXFhUUGBUWFxQWFxgaHCggGBolHBUVIzEhJSkrLi4uFx8zODMsNygtLisBCgoKDg0OGxAQGywkHiYvNTAvNCwsLywsLywsNCwsLCwsLC8sLCwsLCwsLCwsLCwsLCwsLCwsLCwsLCwsLCwsLP/AABEIALcBEwMBIgACEQEDEQH/xAAcAAEAAgMBAQEAAAAAAAAAAAAABQYBAwQHAgj/xABFEAABAwIEAgcEBQoEBwEAAAABAAIDBBEFEiExQVEGEyIyYXGRQlKBwRQjobHRBxUzQ2JygpKy8FNjwuEWJHOio9Lxs//EABoBAQADAQEBAAAAAAAAAAAAAAABAgQDBQb/xAAvEQACAQIEBAQGAgMAAAAAAAAAAQIDEQQSITEFE0FRFCKRwTJxsdHw8WGhFUJS/9oADAMBAAIRAxEAPwD3FERAEREAREQBERAEREAREQBERAEREAREQBERAEREAREQBERAEREAREQBERAEREAREQBERAEREAREQBERAEWEQGUWEQBERAEREAREQBERAEREBlFhEBlFhEBlERAEREAREQBERAEREAREQBERAEWEQBERAEREAREQBERAERc2IV8cLS+RwAUNpK7JSb0R0rXLUNb3nAeZXnGO9P3k5IBYcyq/LXTym73u18V51biVOHw6mmGFk9z1Or6S00e7x8Fwv6ZwcLledz0gy3J4rvhjia0EkbLzqnF6lvKjRHBx6lwPTRnBpWodN25rZCoGjgY4XGq1PjY2XXQLMuL122r/ANF3hYFuj6XRndpXXF0lgO5t5qnudCbAEXW+ow9uQ+SmPGq0bZvoQ8JB7F2psVhk7rwV2NcDsV5fhFCcpsePNSMdRPGey46LbHjcVK0kcXg9NGegIqXSdK3tdlkbfxVlocWil7rteRXp0MbRq/C9TNOjOO53rKwi1nIyiwsoAiIgCIiAIiIAsLKwgCIuLEcXggF5ZGt8yL+ihtLVkpX2O1FSqz8ocWvURvlPO1m+pUY/pvVPFwIo/M3P97LPPF0o9ToqE2ekIvMf+Iqp36138DF8T4tVW0km9AuP+QhfRMv4d9z1FF5rHi9SBfPKPMBdEfSWob+s/mYUXEKfVMeGfdHoSKkU/TOQOAc2N4Puus70U7R9JoH2DiYz+2NPXZd4YqlLqUdGa6EvLIGtLjsBdeRdIMTkqpXEnsA2A4L1LFnB0D8pBu3QheM1s2R/V93XVefxSpLSEdtzThIrWTPmsYIwDZaaeudI8WsAt+NGzPgofD4QHggkk78l5NOKlTcnubJO0rIsGIPsxV/84EO2LmjfZT2JNuyyiYcJcG3B3TDuCj5iaibehbcDxBrmC2i1YtLdxtqVHYdHkbYla5HkyaOssqppVG0XaeVG7Ci4PbnZx01urnN+jP7qqNOCHAl2ysj65pjOvBcsS80k0RGLSK26v6s2a6xLuKtGDSuey7rFU6bC3Ou/cXO26s3RVpEdjf47q+LjDl3W5zg3fU6pI2GU3sF8SUjmm7D6KKxyYCYAkgcx5qR6PSA5rPzC6zuMoQU0y903YnujmPlzuql32BVpXnT2C5c3vA3V9oJc0bHcwF9TwjGSrRcJbo87FUlF3R0IiL2TIZREQBERAERYKAL5lkDQXOIAAuSeAX0qJ+USvc98dGx2UOaZJXco27rnVqcuOYtCOZ2I7pN08lkzx0VmsbpJUP0aOduZVXpaB8xz9qUn9bOSG/wtUpQYc2XL2fqwAY47aBt+y9/N7rE67DVWynog2xOp4cvIBeXKcqm5silHYr1JgJdbO5zvLsM/EqXpMEjj0DWjyHzKYvjsVO0ucRpoeQPu+J8Aq5Q9IqirJMTerhb3ppDZoGuw4nwVMqRNy3tpmDc2+IQRxDiPVefYvjZa9whkc4NDTmcBqS7Ww5LVhmOyP0c45rHlr2PxXGdVR2V0SonpDKdh2IPxC+X0QVSNa+x2vruBzP8Ast9Bijg0dotNht2m7e6fkVRYmDWqsTkZK1WFMOrmjwuPmFwy4e5vceW8g7tNKkaTGLvEclg5wLmEdyRo3LTwI4tOy65IrglgB5sOzvwK7ZVLVFU7FdZi74SI5LxhxsNbxOPn7JXJ0gwkve2eNuYC2dvFv7Q5jxUjVxMc2xGeNw0B32JLf3rBxB5tIUZhFa+CSSnLi7I3rYXe9FbMW+RYT8QocXa3QspanJiLGkAO2XOXMZ3QtGLYpEamWnld1b2Ps2Tdj2kAtzAd02I12XbDgr3AHQg7Fpu0+RCzrBzXlZplO3mscNbXEhfDKp1lPx9H77hdsWAeC7xwOlji6+pUxI7xWkOfmvqry3AfBZ/MXgrrBWKusUzrn+KzLiDw0/3yVwdgXguSo6Pgi1lR4ItzyKwXHC1lnahWXC8ZjOmgUE7o/lGi5JcPkZssWI4dmvZF41lYmMYojOS5hv4fFd3RKlMcZDhYqr4diEkTjurLh+PgghyxV4VY0+Xui8crdzXHUWqC3g7T4r0vDmZY2DwXn2H04zdc7XX6scSfe8grrgtHI273vLgRo3gF9HwvDZFzO6RgxM7+UlURF65kMoiIAiIgCwsrCALzn8oVMTJPIzV30VzLDe4LZPtaH/yr0Zef9Oax0FU2RouCxuZp2cAT9q5VqeeFisqypeZ7GcIy2zDZxaR+6YmZfhYNUhK91nFveDXZf3rHL8lD4NURGM9UbxD2fbh1vlcNTlBvlcNOB2BUwycW1IsRcHgfEf35LzmrOzNkJKcVKLujzGtgEzw6XMYYqaKbKNHSOfbPfleQuzHhZQmJdJJalzWWEcTBZkUYysHjbiV6rimANk7UbjG4FxBFtC7vgtIILXa5mkEE62B7SpmIdDJGkuEX8VORlPnFI4ZPhIfJVa3JU7blew5wdm8NF3hlnNcLDKb+eiwzB3xl2rrnYOhnGuo1LWObw5rgOD1jj37a6EdbqLcur0WV4eUpO2x18RTS3LnBjLCwiRo7p1A42XXhcMcsEbmnXIOPG3EKs4Tgc2U53OeTwDH3tbhnDAfVT2DdHpY2hrSWkC2c6uHDRliGuHiHjyWR4Cbuou2p058Hruc9dmMtFAzWRs4qn2/VU7W2Jdyzk2A4q50oIGpAta+ugs1t7/ynXxBXHh+GR04PvvOZ7jd0j3G9i4kk3tpdxsLEC17L6rqkWym4Gn1YsXu1Nib6DXi6zb7k3XqU4KEVHsZ3rdsjWSlrXPIOVrs4HEl00krGAcXFr4m25zAKKoKW9RI55synpmU75BsX9XaWx45QXfEtHFSs7tM8rupYD2BclwvoXMB7T5DmP1hADcxIBJLzXsUxLrGdVE3q4W3s3ibe088Tufjx3XVQzExWpQek1Z11XUSbXkuB4WAaPQBSGCYxNDox7mnwOh04g6FQ2NMHXzfvfIL4gLgQAbg8eS7TVz1sPLKldafnQ9Sw7p89mk0LHjXVhyO0zcNR7PgrNhvTuhk0dniNyO2y4uHFu7b8l5fCwOaNNxrbyI+ZXzRQXBP7bvse78VyVRpGupwyjOSsrX7HutDiVJN+imid4BwvwOx14j1Uh9EC/PjqYjSwJtw8AwfJdEOJ1EXcllZ5PeBvIdr25K6rd0Yp8H/5l6o94dRjktT6Acl5FhHTjEGho68v7I/SNa7XIw72B3J4q1t/KS5gb1kAdfi19jtyLfmpdemnZnnVsJUpb2ZaZMOHJcNRhg5L6wrprS1A0bK08jGXf0Zl1VuNQN2JceTR+9ueHdPirLLP4TO7rcrdZgYPDVcMOCsjdeQ5jwjG38Z4eS7cSxaSRpDewCWizdyHDid9z4LdTUdspd6fBT4SMneaHNa0RuoGF7i48LADgNNgOAV7px2W+QVHgm+syDTtan4CwCvMPdHkFrSscZH2iIpKmUREAREQGCiFEAXnv5TWduM82EehXoSoX5UR2Yj4OH3IZsXHNSaPNXSvje17HFrs2habHn6aKfw3pe4WErd7XewAXOoBLNr6Alw5bKv1jrZSdgbk8AMrlrewG1ue/wAHW+9cpwjLc8CjjatB+V/Y9IoMbhksGOBvbQXOhPuauGhaSSAO1xXdBiMbgS17SBvlcNOyJDe57OhBII2+K8hqYbC/JzT6PjI/oXUMRlDbOdnGW1pAH6ZACAXAkaB21tyuDoLoexS4ypJOcfT89z1d0uttL66EcB2T7PMgeiBpHBu/7PPL/fzXmLMXu/M5rg4B7A5krwbPku7R+cbwxnQDZdLukjeyc8w1c6xZE/UvbUnUFnEEKnJZtp8Rw8uvrc9Fc4/scN3HicvuHiuKprBoHTRtDi1oDbl3bzBoGtjfIeGtuGqppxxuv1o0dnOaJw7tQJz3XO96y0TYgwlh62Lsvjcbtn2ikkzex/mhOX8/Q6rGUWtJR9fuWubFYWszZnv0J07N/q+tGuhGmlxzUTX4y8ZhG1rLZ9bXNx14uL6Anq2nb4qLOIQBga+ZlrBhysm9zqD7HMrbFiVPreVly52uSb2pHAexzcfVMqWyZbxNLfOvVHGWPknkLiSbNuXEk262UjfhYLfLFlZJbkSPHs/ivg10Ikc5srCHCJuomFgHyAn9H4//ABaPpkOWS85Oc5mjJIcoc2wAuBpdrtFKT7F44qgv916lDrbl8hO5JvfyWuNj2jsjQ66d5XvCvyd/SWslbVANmDXN+pNwHtkcL/WD/Cd6hSlJ+TyEMa508rrgd1jGb05nG5dwFvtXRwn0R6UMTQsrysVnC5Lxtvoba+am8CwwuZI4kEAZxlNw0OqMjjKN2gNzHT9kqb/4MpI2yG0ryxkjhnktctgilFwwN0vJb4KQwmjiZ1jGRtDeulhIOZ2aNlZDG1rs5N+y4381SOGlfU64viylTUKTafVh1LRE/RBAJJM1jM1hJDSbBwDJC462sQR8djV8V6N1ccjo2xPc3Lu4sblu0Gxe4hrrZhe3NXuKZ2cAE2sywboN6ywsPBrR8AvmHD5D7J2A10/VUg4/9N/8q6+Hvuzz6PEKtF3i7/PUpuFdH7NBfIwZWkdgOebtEodvlG9PINzsOCmm4JACA5hkIPtuIHeA7rbeOhJUhg2G54g4mwcZNhrrJVg//vf+FSYpAJHXFxYEE+8XPJ+8IsLSTu1dnOtjKtZ3k/QrlQw5Y2MAaC8ANYA1pdkJ2Fhe7T6qQNCQLn3hYeBkf8nrfi7gHU+wHXXPAACCY/JcLukTHyMjpgZ+2GyOZfq426gnrO6SDbQG+60JJKyM19TsrImtYANO3GL+Ae3c+QWaTEetktGM0QBvJwLriwZ7w3uVrxuUNiva4DgSLXvbW32LlwCmeXdc8kgghtwWdnTRrPZbobcVBJKULCZXOIs0O7J5nirzTd0eSpVG/M9rB7xJ9VdYNggZtREUlTKIiAIiIDCwSslc8z1JVs+Z6iyofT+XM1l+ZVsqpFTumcRdFmG7Tf4cVPQy4i7puxQK5gLct/C/np81HRyOu0R5i0OtYWs0E2cHA62GpBHkuyaQEfEfeFzmgykGN5bY906i17lo4gLmfPwkkmp93a+x0Vp+rf4NJ9BdfcU7H5gCDYkOHI6jUL4qRdjxzafuKj4o82Ysu1wd3n2yPz2zMNtbXOnmFU506cZQ1dre9iTZFz3uT/3Ej71yVUIBiA2Li34dU8fJMHvkOrSMxsGuLg0WHZudd76cLr7r/wBWeUg/pcPmnUlJxquN+/0MyU9767gjbm1o/wBK1mG9/wCIepafkuWmxN2RrpQ0B7bteLht/ddfunx2XRh9X1gdo27XWJYczToDcG3ilmi8qdWmm30/RqrobMJ8fvla5bjTn7b/APkz/cmJfo3fA/aFzNxTtOzsLWh5Znvdtwbdr3VGpaCqTp3j3fsbhFrb90+j3OT6PbjwH2Fx+a+Yau8hYWgGxIcHB12g21ttuul2xUFZOcXZnqX5O6HNQUUmbaGI2t7jZW7+PWfYpaXDGs6hgJILww7bNpJY/hoB6qg9DK7ExBAKTI+KKhik6iRga2Zxlla9rJt2PytFr3G1wFPQdNzNV08UNi2Q5JqaSCZlTTkMe5z3PPYygtAI8dCtJ9UWl2GxHNcE5gQ65Oocxkbh/KxqjOjkLS2YkAn6XU2uBp/zBP3tB+AU65UBlW8fVsrWUhkrK1oBgbLJIW1Mly3MbMAA1JBGqgFyqYwXM1ALXF+XiRlczbld41X2SvO8Iq4JKqnndJic5c4xw1MsbYqa72l1gGtYS1wbyI0C9CJQkqWG46IoYo2QVE0ha52WGMltjI+2aRxDG8eN124PPVvfK6pjjjYS0xRh4fIwWs4SFoy7i41O5HBVQ01ZMyJkYqRH1DDC+GZkMLZHF5dJMb535SW2YNCB4qc6LdH3Uz5JJBE172MYWxGRwOUvJke+TtPe4uOvABAdPSNpd1TRGJbvk+rcQA//AJeYZSToAbqPfS1UvVMfBBHGyVkg6uZxLQw37uQA6afFS1e766DzkP8A4yPmvmrrmi1jexubbbE7+ihko21m8d/8Qf0uK1VdaL9k8LX/AAUZXVpc5g8dAP3T+KncCwNzyHyiw4N+ZVS53dFaEgdY4anYcgrZG1a6aANC3qSrYREQgyiIgCIiA+HrkmXY9c0jVZFGRdQFFVcdwQdlOzRqPniUnKSPKuk2AuizSRglm5A3b/soMTG1vL8fkvXqmnVWxfovHJdzPq3eA7JNiNR8eCpKJ5eIwV9YFRMoIOvD5D8R6rljoY5GscQQS1pu0kXIAsTbQkaei767BJ4jqwuF+8zUWuz4jZRdDIQ1mvBo+yIfj6rnqjBy5007XTOyjp8mbtFxJBJda98oA2A4WWK86N/6jPtcB81qFQRc7m1/Rrj/AKV81812gf5jD6Sxg/enUpGMnVTZz07Jo2NLs0gIIew2c9pubFpPeG2hW/Ci6zg4OAB7JexrHHTW4Gm/FdQnB08vtJA/pK+GTA3N9NLeWQH8SobLzqympXirv+Pz9bmvFP0T/wB0rTJI4ZminJaSSSHR2dfckE8V9Yo8dTJqO47+m/zC6TIOY9fX7whEXlgtL6vv/HZo4MOY4OdeBsbTsRkv5Gx14ld7lrMvatcWsfW4FvtQyDmP7Nvv0UNkVG5yzW+vvcsfR/BqqSko5WxT1EP0VrGsgrTSuikEspe7KSGvzAt1vfs+SnMFoa1lTAWRYjEzOev+l1sVRCYsjtA3MXZ82SxClPyZVbBhlIwntZNtfallDfUsf6KWqsVYTC9jiW58xtcZmGlmkbpx0ANjxAWk+ruShVFwvo/9ID5mzzQPbU18JMXV9qN1bI4tOdrratGoVlqMaaA+zScrXu1Nr5WRPt6Sj0Kg+j9cWMkaANa2p1P7eIvYfscUBuw7orS0roSDPI5hyQmaZ8gjtG7usJDG9lrgLN0up5zgFW6zEHuja4u1DM4tpZxpJySLeNl8VdR2tTe0n3VMX/qgNvRyvY2jp7nXqWEgeLGu/wBQ9VibELOc5vEBuv7PWa+qiMApZTTwNyOBEMYOYZbWhgBGuu7XD4KYhwN7u+74N+PE+agkh66tJljub9638zPxXVQ4dLIBplFhqd+7bZWSiwNjSCG68zqfVTtJh1t1DJREYPgDGWda55nf/ZWaCCy2RxALYoAREQBAiygCIiAIiIDBWtzVtWLKSGjkkjXJLCpQsWp8Sm5RohJadcU1KrE+Bc8lMpObiVeWkUXWYHFJ342k87WPqNeCub6Rc8lEoKOCejPOavofGe457fA2cNnDz9s8eCiq7ohN7D2O87t9qM+PuFepvofBaX0CjKji8NC97HlLuj9S03yXFxs5vvvPE8nBcf5oqGhoMT9AL2F/1TgdvGy9ddQeC+Dh/gq5Ecng4a7njVdQzdXJ9VJctdpkf/hN8OYX1LTSa/Vv7r/Yd/l+C9i/N6fm5MhPhFZK+x486ll4Rybu9h3+K08lkYfOdope8P1b/wDGJ5cl7D+bitrMO8EyBYOPcrXQOCSOmp2vY5rmshzBzSCMs9WXA+Qew/xBSkFJJ1cbcti1rAQSNxRyQn/ucAp+GhsuplGuh6SK2+gkdn2GYPG50zRQM284neoXxQYG5l7vveWSXRttX1LqgDc7EgeNuCtraLwW5lChJWI8EZYNILgAG6k7BhZw/ZcR8V3Q4aBs0D4eqsDKILc2nAUXJIWGg8F3Q4epENCyouSao4AFtRFACIiAIiygCIiAIiIAiIgCIiAIiIDBavkxr7RCLGkwr4NOulFNyMqOM0wXwaQLvWLJcjIRxpAsfQwpKyWS5GQjfoYWRRjkpGyWS5OQ4BRjktjaUcl12SyXJymlsAX2IwvtEuTYxZZRFBIRFlAYRZRAYRZ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118893" y="53012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Selbstdifferenzierende Aufgaben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59632" y="2204864"/>
            <a:ext cx="67938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Butter – Halbfettmargarine – Benzin – Ethanol – </a:t>
            </a:r>
            <a:b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Butanol – Wasser – </a:t>
            </a:r>
            <a:r>
              <a:rPr lang="de-D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Frittierfett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– Glycerin </a:t>
            </a:r>
          </a:p>
        </p:txBody>
      </p:sp>
      <p:sp>
        <p:nvSpPr>
          <p:cNvPr id="2" name="Rechteck 1"/>
          <p:cNvSpPr/>
          <p:nvPr/>
        </p:nvSpPr>
        <p:spPr>
          <a:xfrm>
            <a:off x="1548022" y="5769384"/>
            <a:ext cx="6343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ighlight>
                  <a:srgbClr val="FFFF00"/>
                </a:highlight>
                <a:latin typeface="Arial" panose="020B0604020202020204" pitchFamily="34" charset="0"/>
              </a:rPr>
              <a:t>Benzin &lt; </a:t>
            </a:r>
            <a:r>
              <a:rPr lang="de-DE" sz="1200" dirty="0" err="1">
                <a:highlight>
                  <a:srgbClr val="FFFF00"/>
                </a:highlight>
                <a:latin typeface="Arial" panose="020B0604020202020204" pitchFamily="34" charset="0"/>
              </a:rPr>
              <a:t>Frittierfett</a:t>
            </a:r>
            <a:r>
              <a:rPr lang="de-DE" sz="1200" dirty="0">
                <a:highlight>
                  <a:srgbClr val="FFFF00"/>
                </a:highlight>
                <a:latin typeface="Arial" panose="020B0604020202020204" pitchFamily="34" charset="0"/>
              </a:rPr>
              <a:t> &lt; Butter &lt; Ethanol &lt; Halbfettmargarine &lt; Wasser &lt; Butanol &lt; Glycerin</a:t>
            </a:r>
            <a:endParaRPr lang="de-DE" sz="1200" dirty="0">
              <a:highlight>
                <a:srgbClr val="FFFF00"/>
              </a:highlight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01F9EC1-13E4-448D-87D4-375B814385C1}"/>
              </a:ext>
            </a:extLst>
          </p:cNvPr>
          <p:cNvSpPr/>
          <p:nvPr/>
        </p:nvSpPr>
        <p:spPr>
          <a:xfrm>
            <a:off x="7440586" y="1074114"/>
            <a:ext cx="1156672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Chemie SII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620688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endParaRPr lang="de-DE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1700808"/>
            <a:ext cx="527657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b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Das Mikroskop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Arbeitsblatt bleibt gleich.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2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Anspruchsniveaus durch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zunehmende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Strukturierung des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beschreibenden Textes.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2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Quelle: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Elke Peter: Mikroskopieren lernen.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In: </a:t>
            </a:r>
            <a:r>
              <a:rPr lang="de-DE" sz="1000" kern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lernchancen</a:t>
            </a:r>
            <a:r>
              <a:rPr lang="de-DE" sz="1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42/2004, S. 22 - 29 </a:t>
            </a:r>
            <a:endParaRPr lang="de-DE" sz="2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11209" y="1542572"/>
            <a:ext cx="3955528" cy="54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39151B9-378B-4D56-9B61-9DA7C6DE7365}"/>
              </a:ext>
            </a:extLst>
          </p:cNvPr>
          <p:cNvSpPr/>
          <p:nvPr/>
        </p:nvSpPr>
        <p:spPr>
          <a:xfrm>
            <a:off x="7178787" y="1430101"/>
            <a:ext cx="1156672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NaWi</a:t>
            </a:r>
            <a:b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endParaRPr lang="de-DE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95" y="1122784"/>
            <a:ext cx="3940526" cy="54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716015" y="1124742"/>
            <a:ext cx="3898467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707552" y="3068960"/>
            <a:ext cx="2104872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eigenständig </a:t>
            </a:r>
          </a:p>
          <a:p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 erschließen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803480" y="3068960"/>
            <a:ext cx="1689886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Hervor-</a:t>
            </a:r>
          </a:p>
          <a:p>
            <a:pPr algn="ctr"/>
            <a:r>
              <a:rPr lang="de-DE" sz="1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hebungen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C6A4E7F-042D-4393-8BCE-2CED88C0DEC1}"/>
              </a:ext>
            </a:extLst>
          </p:cNvPr>
          <p:cNvSpPr/>
          <p:nvPr/>
        </p:nvSpPr>
        <p:spPr>
          <a:xfrm>
            <a:off x="7911365" y="4149080"/>
            <a:ext cx="333043" cy="61012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8A7C387-FDE9-4E47-B911-B712FC4EF0CA}"/>
              </a:ext>
            </a:extLst>
          </p:cNvPr>
          <p:cNvSpPr/>
          <p:nvPr/>
        </p:nvSpPr>
        <p:spPr>
          <a:xfrm>
            <a:off x="4998762" y="4018926"/>
            <a:ext cx="352696" cy="72008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A1C0E0B-4B1E-479C-9AB5-CAA606535499}"/>
              </a:ext>
            </a:extLst>
          </p:cNvPr>
          <p:cNvSpPr/>
          <p:nvPr/>
        </p:nvSpPr>
        <p:spPr>
          <a:xfrm>
            <a:off x="5796136" y="4591700"/>
            <a:ext cx="333043" cy="61012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9460D6-2461-4070-AF88-185A09507E7A}"/>
              </a:ext>
            </a:extLst>
          </p:cNvPr>
          <p:cNvSpPr/>
          <p:nvPr/>
        </p:nvSpPr>
        <p:spPr>
          <a:xfrm>
            <a:off x="6831245" y="1916832"/>
            <a:ext cx="333043" cy="61012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6A400CA-B45B-49F8-ACD2-8ADB8B16A2A1}"/>
              </a:ext>
            </a:extLst>
          </p:cNvPr>
          <p:cNvSpPr/>
          <p:nvPr/>
        </p:nvSpPr>
        <p:spPr>
          <a:xfrm>
            <a:off x="7911365" y="3789040"/>
            <a:ext cx="333043" cy="61012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B86A9FE-3316-4361-80C5-1349E5A06714}"/>
              </a:ext>
            </a:extLst>
          </p:cNvPr>
          <p:cNvSpPr/>
          <p:nvPr/>
        </p:nvSpPr>
        <p:spPr>
          <a:xfrm>
            <a:off x="6903253" y="5069750"/>
            <a:ext cx="333043" cy="61012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B175E23-8B42-465B-8648-1F825CDA070D}"/>
              </a:ext>
            </a:extLst>
          </p:cNvPr>
          <p:cNvSpPr/>
          <p:nvPr/>
        </p:nvSpPr>
        <p:spPr>
          <a:xfrm>
            <a:off x="7551325" y="4808148"/>
            <a:ext cx="333043" cy="61012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endParaRPr lang="de-DE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2330" y="1910639"/>
            <a:ext cx="5256587" cy="38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55311" y="1910891"/>
            <a:ext cx="5311071" cy="38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616886" y="3068960"/>
            <a:ext cx="2286203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Begriffe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zugehörige </a:t>
            </a:r>
            <a:b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Erläuterungen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80605" y="3068960"/>
            <a:ext cx="2638864" cy="1477328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Kärtchen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Ordnen - </a:t>
            </a:r>
            <a:b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anschließend</a:t>
            </a:r>
            <a:b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Skizze beschriften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9776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Veränderung des Anspruchsniveaus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im Aufgabenstamm</a:t>
            </a:r>
            <a:endParaRPr lang="de-DE" sz="4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764736" y="2019612"/>
            <a:ext cx="7695696" cy="2990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Bei gleicher Aufgabenstellung wird der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Aufgabenstamm variiert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durch Hinzufügen bzw. Weglassen lösungsrelevanter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durch Ergänzung mit Abbildungen, Skizzen, Tabellen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durch mehr oder weniger komplexe sprachliche 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Formulierung (ggf. muss der Schüler erst die relevanten </a:t>
            </a:r>
            <a:b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 identifizieren)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1824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683569" y="16288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3568" y="2638653"/>
            <a:ext cx="2952328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ohne „Stamm“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gegenüberliegenden Seiten je etwas festes Kochsalz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99992" y="1557947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mit „Stamm“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Ihr habt in der letzten Stunde beobachten können, wie sich verschiedene Salze in Wasser lösen.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Ihr sollt von diesen </a:t>
            </a:r>
            <a:r>
              <a:rPr lang="de-DE" sz="16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Beobachtun</a:t>
            </a: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-gen ausgehend eine Vorhersage für folgenden Versuch machen: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8F46168-6E0B-4F95-9388-352DCE384B27}"/>
              </a:ext>
            </a:extLst>
          </p:cNvPr>
          <p:cNvSpPr/>
          <p:nvPr/>
        </p:nvSpPr>
        <p:spPr>
          <a:xfrm>
            <a:off x="7663840" y="1030165"/>
            <a:ext cx="1156672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NaWi</a:t>
            </a:r>
            <a:b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3407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20072" y="4005064"/>
            <a:ext cx="367240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  <p:pic>
        <p:nvPicPr>
          <p:cNvPr id="8" name="Grafi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863" y="1268760"/>
            <a:ext cx="2823577" cy="266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39552" y="2060848"/>
            <a:ext cx="4536504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mit erweitertem „Stamm“ und visuellem Anker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Ihr habt in der letzten Stunde beobachten können, wie sich verschiedene Salze in Wasser lösen.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• Wenn man einen Kochsalzkristall in Wasser legt, dann kann man sehen, wie sich ausgehend vom Feststoff Schlieren bilden.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• Löst man ein Körnchen </a:t>
            </a:r>
            <a:r>
              <a:rPr lang="de-DE" sz="16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Kaliumperman-ganat</a:t>
            </a: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in Wasser, dann sieht man, wie sich die lilagefärbte Zone immer weiter ausdehnt.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Ihr sollt von diesen Beobachtungen ausgehend eine Vorhersage für folgenden Versuch machen: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696AEEE-944C-4F17-BD5D-4F56462F4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824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9776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3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  <a:endParaRPr lang="de-DE" sz="4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ertischale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1412776"/>
            <a:ext cx="6240693" cy="468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638944"/>
          </a:xfrm>
        </p:spPr>
        <p:txBody>
          <a:bodyPr/>
          <a:lstStyle/>
          <a:p>
            <a:r>
              <a:rPr lang="de-DE" sz="3600" dirty="0">
                <a:solidFill>
                  <a:srgbClr val="080808"/>
                </a:solidFill>
                <a:latin typeface="Verdana" pitchFamily="34" charset="0"/>
              </a:rPr>
              <a:t>Was Sie erwartet</a:t>
            </a:r>
            <a:endParaRPr lang="de-DE" sz="16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71700" y="1467644"/>
            <a:ext cx="5400600" cy="49136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396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</a:pPr>
            <a:endParaRPr lang="de-DE" sz="14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269875" indent="-269875" eaLnBrk="0" hangingPunct="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Ein Blick auf die Ereignisse und Entwicklungen der letzten 20 Jahre</a:t>
            </a:r>
          </a:p>
          <a:p>
            <a:pPr marL="269875" indent="-269875" eaLnBrk="0" hangingPunct="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Was davon im Unterricht wirksam geworden ist und wie</a:t>
            </a:r>
          </a:p>
          <a:p>
            <a:pPr marL="269875" indent="-269875" eaLnBrk="0" hangingPunct="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Warum und wie Aufgaben dabei eine besondere Rolle spielen</a:t>
            </a:r>
          </a:p>
          <a:p>
            <a:pPr marL="269875" indent="-269875" eaLnBrk="0" hangingPunct="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Wie sie insbesondere Differenzierung unterstützen</a:t>
            </a:r>
          </a:p>
          <a:p>
            <a:pPr marL="269875" indent="-269875" eaLnBrk="0" hangingPunct="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Und wie das im Zusammenhang naturwissenschaftlicher Kontexte praktisch aussieht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</a:pP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188640"/>
            <a:ext cx="7772400" cy="1143000"/>
          </a:xfrm>
        </p:spPr>
        <p:txBody>
          <a:bodyPr/>
          <a:lstStyle/>
          <a:p>
            <a:pPr eaLnBrk="1" hangingPunct="1"/>
            <a:r>
              <a:rPr lang="de-DE" sz="2400" dirty="0">
                <a:latin typeface="Arial" pitchFamily="34" charset="0"/>
              </a:rPr>
              <a:t>Experimentelle Aufgabe – für „DaZ“ aufbereitet </a:t>
            </a:r>
            <a:endParaRPr lang="de-DE" sz="1050" dirty="0">
              <a:latin typeface="Arial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feld 1"/>
          <p:cNvSpPr txBox="1"/>
          <p:nvPr/>
        </p:nvSpPr>
        <p:spPr>
          <a:xfrm flipH="1">
            <a:off x="381131" y="3185681"/>
            <a:ext cx="2258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Versuchsanleitung</a:t>
            </a:r>
          </a:p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unterstützt durch 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Visualisierungen 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zugeordnete Begriffe</a:t>
            </a:r>
          </a:p>
          <a:p>
            <a:endParaRPr lang="de-D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Experimento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10+</a:t>
            </a:r>
          </a:p>
        </p:txBody>
      </p:sp>
      <p:pic>
        <p:nvPicPr>
          <p:cNvPr id="9" name="Grafik 8"/>
          <p:cNvPicPr/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930842" y="1196752"/>
            <a:ext cx="5344795" cy="53594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499992" y="2420888"/>
            <a:ext cx="1475925" cy="114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132854" y="2339752"/>
            <a:ext cx="2088105" cy="13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930842" y="3645024"/>
            <a:ext cx="1475925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406767" y="3673204"/>
            <a:ext cx="1317361" cy="141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724129" y="3668431"/>
            <a:ext cx="1008112" cy="141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732241" y="3658925"/>
            <a:ext cx="1475925" cy="142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863371" y="5082762"/>
            <a:ext cx="1720440" cy="138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499991" y="5159984"/>
            <a:ext cx="1584177" cy="1221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230224" y="5091652"/>
            <a:ext cx="1654144" cy="1464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0FC9FF22-66D3-49C4-A671-1B971640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A4CA7F6-C478-4AEC-A72F-2404B116B530}"/>
              </a:ext>
            </a:extLst>
          </p:cNvPr>
          <p:cNvSpPr/>
          <p:nvPr/>
        </p:nvSpPr>
        <p:spPr>
          <a:xfrm>
            <a:off x="7663840" y="1030165"/>
            <a:ext cx="1156672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NaWi</a:t>
            </a:r>
            <a:b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Chemie</a:t>
            </a:r>
          </a:p>
        </p:txBody>
      </p:sp>
    </p:spTree>
    <p:extLst>
      <p:ext uri="{BB962C8B-B14F-4D97-AF65-F5344CB8AC3E}">
        <p14:creationId xmlns:p14="http://schemas.microsoft.com/office/powerpoint/2010/main" val="27467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288032"/>
            <a:ext cx="6737350" cy="1124744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err="1">
                <a:solidFill>
                  <a:schemeClr val="tx1"/>
                </a:solidFill>
                <a:latin typeface="Verdana" pitchFamily="34" charset="0"/>
              </a:rPr>
              <a:t>Step-by-Step</a:t>
            </a:r>
            <a:r>
              <a:rPr lang="de-DE" sz="2400" dirty="0">
                <a:solidFill>
                  <a:schemeClr val="tx1"/>
                </a:solidFill>
                <a:latin typeface="Verdana" pitchFamily="34" charset="0"/>
              </a:rPr>
              <a:t> Foto-Story</a:t>
            </a:r>
            <a:br>
              <a:rPr lang="de-DE" sz="24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Verdana" pitchFamily="34" charset="0"/>
              </a:rPr>
              <a:t>für inklusiven Unterricht</a:t>
            </a:r>
            <a:endParaRPr lang="de-DE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95738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sz="1400" dirty="0">
              <a:latin typeface="Arial Condensed Bold" pitchFamily="34" charset="0"/>
            </a:endParaRPr>
          </a:p>
          <a:p>
            <a:pPr eaLnBrk="1" hangingPunct="1"/>
            <a:endParaRPr lang="de-DE" sz="1400" dirty="0">
              <a:latin typeface="Arial Condensed Bold" pitchFamily="34" charset="0"/>
            </a:endParaRPr>
          </a:p>
          <a:p>
            <a:pPr eaLnBrk="1" hangingPunct="1">
              <a:buFontTx/>
              <a:buNone/>
            </a:pPr>
            <a:endParaRPr lang="de-DE" sz="1400" dirty="0">
              <a:latin typeface="Arial Condensed Bold" pitchFamily="34" charset="0"/>
            </a:endParaRP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808" y="1484784"/>
            <a:ext cx="4608512" cy="1872208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3212976"/>
            <a:ext cx="4536504" cy="311579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 flipH="1">
            <a:off x="557808" y="4318064"/>
            <a:ext cx="30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Verdana" pitchFamily="34" charset="0"/>
                <a:ea typeface="+mj-ea"/>
                <a:cs typeface="+mj-cs"/>
              </a:rPr>
              <a:t>Zu einem </a:t>
            </a:r>
            <a:br>
              <a:rPr lang="de-DE" sz="2000" dirty="0">
                <a:latin typeface="Verdana" pitchFamily="34" charset="0"/>
                <a:ea typeface="+mj-ea"/>
                <a:cs typeface="+mj-cs"/>
              </a:rPr>
            </a:br>
            <a:r>
              <a:rPr lang="de-DE" sz="2000" dirty="0">
                <a:latin typeface="Verdana" pitchFamily="34" charset="0"/>
                <a:ea typeface="+mj-ea"/>
                <a:cs typeface="+mj-cs"/>
              </a:rPr>
              <a:t>Experiment </a:t>
            </a:r>
          </a:p>
          <a:p>
            <a:r>
              <a:rPr lang="de-DE" sz="2000" dirty="0">
                <a:latin typeface="Verdana" pitchFamily="34" charset="0"/>
                <a:ea typeface="+mj-ea"/>
                <a:cs typeface="+mj-cs"/>
              </a:rPr>
              <a:t>aus E 8+</a:t>
            </a:r>
          </a:p>
          <a:p>
            <a:endParaRPr lang="de-DE" sz="2000" dirty="0">
              <a:latin typeface="Verdana" pitchFamily="34" charset="0"/>
              <a:ea typeface="+mj-ea"/>
              <a:cs typeface="+mj-cs"/>
            </a:endParaRPr>
          </a:p>
          <a:p>
            <a:r>
              <a:rPr lang="de-DE" sz="2000" dirty="0">
                <a:latin typeface="Verdana" pitchFamily="34" charset="0"/>
                <a:ea typeface="+mj-ea"/>
                <a:cs typeface="+mj-cs"/>
              </a:rPr>
              <a:t>„Wir reinigen Wasser“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68703F2-EA54-467D-9B23-0EA87A91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0E5FE0C-6C73-4B09-8F09-42926EC16023}"/>
              </a:ext>
            </a:extLst>
          </p:cNvPr>
          <p:cNvSpPr/>
          <p:nvPr/>
        </p:nvSpPr>
        <p:spPr>
          <a:xfrm>
            <a:off x="7663840" y="1030165"/>
            <a:ext cx="1156672" cy="712875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NaWi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288032"/>
            <a:ext cx="6737350" cy="1124744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solidFill>
                  <a:schemeClr val="tx1"/>
                </a:solidFill>
                <a:latin typeface="Verdana" pitchFamily="34" charset="0"/>
              </a:rPr>
              <a:t>… beim Experimentieren,</a:t>
            </a:r>
            <a:br>
              <a:rPr lang="de-DE" sz="24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Verdana" pitchFamily="34" charset="0"/>
              </a:rPr>
              <a:t>davor und danach</a:t>
            </a:r>
            <a:endParaRPr lang="de-DE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1907704" y="5157192"/>
            <a:ext cx="5238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00430" algn="l"/>
              </a:tabLst>
            </a:pPr>
            <a:r>
              <a:rPr lang="de-DE" dirty="0">
                <a:latin typeface="Haettenschweiler" panose="020B070604090206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VORBEREITUNG </a:t>
            </a:r>
            <a:r>
              <a:rPr lang="de-DE" sz="4000" dirty="0">
                <a:latin typeface="Haettenschweiler" panose="020B070604090206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de-DE" dirty="0">
                <a:latin typeface="Haettenschweiler" panose="020B070604090206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AUSWERTUNG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bgerundete rechteckige Legende 1"/>
          <p:cNvSpPr/>
          <p:nvPr/>
        </p:nvSpPr>
        <p:spPr>
          <a:xfrm>
            <a:off x="1043608" y="2176076"/>
            <a:ext cx="2232248" cy="1440160"/>
          </a:xfrm>
          <a:prstGeom prst="wedgeRoundRectCallout">
            <a:avLst>
              <a:gd name="adj1" fmla="val 92675"/>
              <a:gd name="adj2" fmla="val 166221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Auflösen komplexer Handlungsabfolgen</a:t>
            </a:r>
          </a:p>
        </p:txBody>
      </p:sp>
      <p:sp>
        <p:nvSpPr>
          <p:cNvPr id="7" name="Abgerundete rechteckige Legende 6"/>
          <p:cNvSpPr/>
          <p:nvPr/>
        </p:nvSpPr>
        <p:spPr>
          <a:xfrm>
            <a:off x="179512" y="3789040"/>
            <a:ext cx="2232248" cy="1440160"/>
          </a:xfrm>
          <a:prstGeom prst="wedgeRoundRectCallout">
            <a:avLst>
              <a:gd name="adj1" fmla="val 42018"/>
              <a:gd name="adj2" fmla="val 74617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Erleichterung der Texterschließung</a:t>
            </a:r>
          </a:p>
        </p:txBody>
      </p:sp>
      <p:sp>
        <p:nvSpPr>
          <p:cNvPr id="8" name="Abgerundete rechteckige Legende 7"/>
          <p:cNvSpPr/>
          <p:nvPr/>
        </p:nvSpPr>
        <p:spPr>
          <a:xfrm>
            <a:off x="6372200" y="2356304"/>
            <a:ext cx="2232248" cy="1440160"/>
          </a:xfrm>
          <a:prstGeom prst="wedgeRoundRectCallout">
            <a:avLst>
              <a:gd name="adj1" fmla="val -61797"/>
              <a:gd name="adj2" fmla="val 16428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Unterstützung fachsprachlicher </a:t>
            </a:r>
            <a:b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Formulierungen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3674446" y="1772816"/>
            <a:ext cx="2232248" cy="1440160"/>
          </a:xfrm>
          <a:prstGeom prst="wedgeRoundRectCallout">
            <a:avLst>
              <a:gd name="adj1" fmla="val 147709"/>
              <a:gd name="adj2" fmla="val 215174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Methodenwerkzeuge zum Strukturieren und Üben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CA94BD4-B80F-4A12-8E88-F9AD4E55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</a:p>
        </p:txBody>
      </p:sp>
    </p:spTree>
    <p:extLst>
      <p:ext uri="{BB962C8B-B14F-4D97-AF65-F5344CB8AC3E}">
        <p14:creationId xmlns:p14="http://schemas.microsoft.com/office/powerpoint/2010/main" val="10760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288032"/>
            <a:ext cx="6737350" cy="1124744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solidFill>
                  <a:schemeClr val="tx1"/>
                </a:solidFill>
                <a:latin typeface="Verdana" pitchFamily="34" charset="0"/>
              </a:rPr>
              <a:t>… beim Experimentieren,</a:t>
            </a:r>
            <a:br>
              <a:rPr lang="de-DE" sz="24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Verdana" pitchFamily="34" charset="0"/>
              </a:rPr>
              <a:t>davor und danach</a:t>
            </a:r>
            <a:endParaRPr lang="de-DE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CA94BD4-B80F-4A12-8E88-F9AD4E55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</a:p>
        </p:txBody>
      </p:sp>
      <p:pic>
        <p:nvPicPr>
          <p:cNvPr id="5" name="Grafik 4" descr="Ein Bild, das Screenshot, Text enthält.&#10;&#10;Mit hoher Zuverlässigkeit generierte Beschreibung">
            <a:extLst>
              <a:ext uri="{FF2B5EF4-FFF2-40B4-BE49-F238E27FC236}">
                <a16:creationId xmlns:a16="http://schemas.microsoft.com/office/drawing/2014/main" id="{3CAF5EC4-7BA7-45DB-8455-BFA3554654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1023" r="9837" b="12137"/>
          <a:stretch/>
        </p:blipFill>
        <p:spPr>
          <a:xfrm>
            <a:off x="395536" y="1391021"/>
            <a:ext cx="7848872" cy="510917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438064C-E439-4118-B1D5-6920B02D66EF}"/>
              </a:ext>
            </a:extLst>
          </p:cNvPr>
          <p:cNvSpPr/>
          <p:nvPr/>
        </p:nvSpPr>
        <p:spPr>
          <a:xfrm>
            <a:off x="6372200" y="2852936"/>
            <a:ext cx="2376264" cy="3312368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Pötter, LISA: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Systematische</a:t>
            </a:r>
            <a:b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wo überall beim </a:t>
            </a:r>
            <a:r>
              <a:rPr lang="de-DE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natuwiss</a:t>
            </a: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Arbeiten Ansätze  zum Differenzieren existieren</a:t>
            </a:r>
          </a:p>
          <a:p>
            <a:pPr algn="ctr"/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Beispiel: Experiment zum Treibhauseffekt</a:t>
            </a:r>
          </a:p>
          <a:p>
            <a:pPr algn="ctr"/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UCh</a:t>
            </a: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H. 6/2017</a:t>
            </a:r>
          </a:p>
        </p:txBody>
      </p:sp>
    </p:spTree>
    <p:extLst>
      <p:ext uri="{BB962C8B-B14F-4D97-AF65-F5344CB8AC3E}">
        <p14:creationId xmlns:p14="http://schemas.microsoft.com/office/powerpoint/2010/main" val="42231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5760"/>
            <a:ext cx="7486600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der gleichen Lern–Ziele durch </a:t>
            </a:r>
            <a:b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der Bearbeitungstiefe</a:t>
            </a:r>
            <a:endParaRPr lang="de-DE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6915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552" y="2485246"/>
            <a:ext cx="3672408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283968" y="591138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http://www.harfesoft.de/aixphysik/waerme/Diffusion/index.html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77526" y="4509120"/>
            <a:ext cx="351089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Erforderliches Vorwissen:</a:t>
            </a:r>
          </a:p>
          <a:p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* Lösungsprozesse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* Reaktion Chlorid- + </a:t>
            </a:r>
            <a:r>
              <a:rPr lang="de-DE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Ag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-Ionen </a:t>
            </a:r>
          </a:p>
          <a:p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&amp;</a:t>
            </a:r>
            <a:b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* </a:t>
            </a:r>
            <a:r>
              <a:rPr lang="de-DE" sz="16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Brownsche</a:t>
            </a:r>
            <a:r>
              <a:rPr lang="de-DE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Bewegung 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60032" y="2636912"/>
            <a:ext cx="36724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Erweiterte Aufgabe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Begründet und beschreibt dabei möglichst genau, was auf der Ebene der Teilchen / auf molekularer Ebene passiert.</a:t>
            </a:r>
          </a:p>
        </p:txBody>
      </p:sp>
      <p:sp>
        <p:nvSpPr>
          <p:cNvPr id="11" name="Rechteck 10"/>
          <p:cNvSpPr/>
          <p:nvPr/>
        </p:nvSpPr>
        <p:spPr>
          <a:xfrm>
            <a:off x="4932040" y="5332680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5760"/>
            <a:ext cx="7486600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der gleichen Lern–Ziele durch </a:t>
            </a:r>
            <a:b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der Bearbeitungstiefe</a:t>
            </a:r>
            <a:endParaRPr lang="de-DE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Beispiel: „Nano“-Lernzirkel</a:t>
            </a:r>
            <a:endParaRPr lang="de-DE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611560" y="2060848"/>
          <a:ext cx="8064896" cy="4329558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Station /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Thema &amp; Methode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Anforderungs-</a:t>
                      </a:r>
                      <a:b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dirty="0" err="1">
                          <a:latin typeface="Calibri"/>
                          <a:ea typeface="Calibri"/>
                          <a:cs typeface="Times New Roman"/>
                        </a:rPr>
                        <a:t>bereich</a:t>
                      </a: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  1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Anforderungs-</a:t>
                      </a:r>
                      <a:b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dirty="0" err="1">
                          <a:latin typeface="Calibri"/>
                          <a:ea typeface="Calibri"/>
                          <a:cs typeface="Times New Roman"/>
                        </a:rPr>
                        <a:t>bereich</a:t>
                      </a: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 2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Anforderungs-</a:t>
                      </a:r>
                      <a:b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dirty="0" err="1">
                          <a:latin typeface="Calibri"/>
                          <a:ea typeface="Calibri"/>
                          <a:cs typeface="Times New Roman"/>
                        </a:rPr>
                        <a:t>bereich</a:t>
                      </a: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 3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Station 2</a:t>
                      </a:r>
                      <a:endParaRPr lang="de-DE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Warum haben Nano-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teilchen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eine relativ große Oberfläche?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Arbeit mit Modellen:</a:t>
                      </a:r>
                      <a:b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Ein Würfel wird in 8 kleinere zerlegt.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Beschreibung der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Oberflächenvergröße-rung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bei zunehmendem Zerteilungsgrad anhand eines Würfels, der in 8 kleinere zerlegt wird.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Berechnung der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Oberflächenvergröße-rung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anhand eines Würfels mit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vorge-gebener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Kantenlänge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 AFB 2, jedoch immer weiter gehende Zer-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teilung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; Ableitung einer mathematischen Regel, die den Zusammenhang von Zerteilungsgrad und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Oberflächenvergröße-rung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wiedergibt.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Station 4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Tyndall-Effekt, Größe von Nanoteilchen, Experiment mit LP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Durchführung von Experimenten zum Tyndall-Effekt, Protokoll, Definition des Tyndall-Effekts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 AFB 1 + Erklärung der Beobachtungen; Vermutungen über die Teilchengröße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 AFB 1 + Erarbeitung einer Definition des Tyndall-Effekts anhand einer Abbildung; </a:t>
                      </a:r>
                      <a:b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Zusammenhang von Teilchengröße und Wellenlänge der Lichts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83568" y="4797152"/>
            <a:ext cx="18722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99792" y="4769016"/>
            <a:ext cx="18722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16016" y="4797152"/>
            <a:ext cx="18722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32240" y="4754948"/>
            <a:ext cx="1872208" cy="155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260648"/>
            <a:ext cx="7772400" cy="1143000"/>
          </a:xfrm>
        </p:spPr>
        <p:txBody>
          <a:bodyPr/>
          <a:lstStyle/>
          <a:p>
            <a:r>
              <a:rPr lang="de-DE" sz="3600" dirty="0">
                <a:solidFill>
                  <a:srgbClr val="080808"/>
                </a:solidFill>
                <a:latin typeface="Verdana" pitchFamily="34" charset="0"/>
              </a:rPr>
              <a:t>Aufgaben differenzieren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5693359" y="3100890"/>
            <a:ext cx="6399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Verändert nach: Stephan </a:t>
            </a:r>
            <a:r>
              <a:rPr lang="de-DE" sz="105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Hußmann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 / Susanne Prediger: Mit Unterschieden rechnen – </a:t>
            </a:r>
          </a:p>
          <a:p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Differenzieren und Individualisieren. In: Praxis der Mathematik in der Schule 49 (2007) 17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1187624" y="1772816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der gleichen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Zugangsweisen</a:t>
            </a:r>
            <a:endParaRPr lang="de-D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716016" y="3140968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der gleichen</a:t>
            </a:r>
          </a:p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Lerninhalte und -ziele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187624" y="3140968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des gleichen</a:t>
            </a:r>
          </a:p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Tempos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716016" y="1772816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des gleichen</a:t>
            </a:r>
          </a:p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Anspruchsniveaus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187624" y="4581128"/>
            <a:ext cx="6696744" cy="936104"/>
          </a:xfrm>
          <a:prstGeom prst="roundRect">
            <a:avLst/>
          </a:prstGeom>
          <a:solidFill>
            <a:srgbClr val="EAEAFA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Verbindliche Anforderungen für alle </a:t>
            </a:r>
          </a:p>
          <a:p>
            <a:pPr lvl="0" algn="ctr"/>
            <a:r>
              <a:rPr lang="de-DE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gemeinsame Basis 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ichtungspfeil 13"/>
          <p:cNvSpPr/>
          <p:nvPr/>
        </p:nvSpPr>
        <p:spPr>
          <a:xfrm rot="1302504">
            <a:off x="268814" y="1416587"/>
            <a:ext cx="2016224" cy="682433"/>
          </a:xfrm>
          <a:prstGeom prst="homePlate">
            <a:avLst/>
          </a:prstGeom>
          <a:solidFill>
            <a:srgbClr val="C0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Methoden-</a:t>
            </a:r>
            <a:r>
              <a:rPr lang="de-DE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werkzeuge</a:t>
            </a:r>
            <a:endParaRPr lang="de-DE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ichtungspfeil 14"/>
          <p:cNvSpPr/>
          <p:nvPr/>
        </p:nvSpPr>
        <p:spPr>
          <a:xfrm rot="19760887">
            <a:off x="283686" y="4172249"/>
            <a:ext cx="2016224" cy="678743"/>
          </a:xfrm>
          <a:prstGeom prst="homePlate">
            <a:avLst/>
          </a:prstGeom>
          <a:solidFill>
            <a:srgbClr val="C0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Übungsmat</a:t>
            </a:r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„Wochenplan“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812360" y="1281534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812360" y="2649686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3851920" y="5805264"/>
            <a:ext cx="1368152" cy="576064"/>
          </a:xfrm>
          <a:prstGeom prst="wedgeRoundRectCallout">
            <a:avLst>
              <a:gd name="adj1" fmla="val -37737"/>
              <a:gd name="adj2" fmla="val -196443"/>
              <a:gd name="adj3" fmla="val 16667"/>
            </a:avLst>
          </a:prstGeom>
          <a:solidFill>
            <a:srgbClr val="CC33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Mindest-</a:t>
            </a:r>
          </a:p>
        </p:txBody>
      </p:sp>
      <p:sp>
        <p:nvSpPr>
          <p:cNvPr id="1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672" y="2348880"/>
            <a:ext cx="6408712" cy="3168352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Konstruktivistische Sicht auf das Lernen – Lernen als Konstruktion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Aktive Aneignung statt passive Rezeption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Vermittlung von Erfolgserlebnissen und Stärkung der Motivation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2400" cy="1296144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(anspruchsvolle) Aufgaben für die 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kognitive Aktivierung </a:t>
            </a:r>
            <a:br>
              <a:rPr lang="de-DE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 Schülerinnen und Schüler</a:t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827584" y="404664"/>
            <a:ext cx="7344816" cy="5688632"/>
          </a:xfrm>
          <a:prstGeom prst="irregularSeal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Hattie:</a:t>
            </a:r>
          </a:p>
          <a:p>
            <a:pPr algn="ctr"/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„Anspruchsvolle Ziele setzen“</a:t>
            </a:r>
          </a:p>
          <a:p>
            <a:pPr algn="ctr"/>
            <a:endParaRPr lang="de-DE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= .56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2400" cy="1143000"/>
          </a:xfrm>
        </p:spPr>
        <p:txBody>
          <a:bodyPr/>
          <a:lstStyle/>
          <a:p>
            <a:r>
              <a:rPr lang="de-DE" sz="3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</a:t>
            </a:r>
            <a:br>
              <a:rPr lang="de-DE" sz="3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gestuften Hilfen</a:t>
            </a:r>
            <a:endParaRPr lang="de-DE" sz="2800" b="1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iagonal liegende Ecken des Rechtecks abrunden 9"/>
          <p:cNvSpPr/>
          <p:nvPr/>
        </p:nvSpPr>
        <p:spPr>
          <a:xfrm>
            <a:off x="3059832" y="2492896"/>
            <a:ext cx="3096344" cy="2016224"/>
          </a:xfrm>
          <a:prstGeom prst="round2Diag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„komplexe“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Problemstellung</a:t>
            </a:r>
          </a:p>
        </p:txBody>
      </p:sp>
      <p:sp>
        <p:nvSpPr>
          <p:cNvPr id="11" name="Geschweifte Klammer links 10"/>
          <p:cNvSpPr/>
          <p:nvPr/>
        </p:nvSpPr>
        <p:spPr>
          <a:xfrm>
            <a:off x="2843808" y="5157192"/>
            <a:ext cx="720080" cy="100811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rechts 11"/>
          <p:cNvSpPr/>
          <p:nvPr/>
        </p:nvSpPr>
        <p:spPr>
          <a:xfrm>
            <a:off x="5652120" y="5157192"/>
            <a:ext cx="792088" cy="100811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370954" y="5301208"/>
            <a:ext cx="2528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aus einem </a:t>
            </a:r>
            <a:b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(lebensweltlichen) </a:t>
            </a:r>
            <a:b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Kontext heraus entwickelt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899592" y="2924944"/>
            <a:ext cx="1584176" cy="3240360"/>
          </a:xfrm>
          <a:prstGeom prst="downArrow">
            <a:avLst/>
          </a:prstGeom>
          <a:solidFill>
            <a:srgbClr val="C00000">
              <a:alpha val="8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einge</a:t>
            </a:r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-bettet in Vor-wissen</a:t>
            </a:r>
          </a:p>
          <a:p>
            <a:pPr algn="ctr"/>
            <a:endParaRPr lang="de-DE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grundsätz-lich</a:t>
            </a:r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ohne Hilfen lösbar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6660232" y="2924944"/>
            <a:ext cx="1584176" cy="3240360"/>
          </a:xfrm>
          <a:prstGeom prst="downArrow">
            <a:avLst/>
          </a:prstGeom>
          <a:solidFill>
            <a:srgbClr val="C00000">
              <a:alpha val="8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unter-stützt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Hilfen</a:t>
            </a:r>
          </a:p>
          <a:p>
            <a:pPr algn="ctr"/>
            <a:endParaRPr lang="de-DE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inhalt-lich</a:t>
            </a:r>
            <a:endParaRPr lang="de-DE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lern-strategisch</a:t>
            </a:r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>
          <a:blip r:embed="rId3" cstate="print"/>
          <a:srcRect b="65926"/>
          <a:stretch>
            <a:fillRect/>
          </a:stretch>
        </p:blipFill>
        <p:spPr bwMode="auto">
          <a:xfrm>
            <a:off x="1835696" y="1340768"/>
            <a:ext cx="556291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31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feil nach unten 7"/>
          <p:cNvSpPr/>
          <p:nvPr/>
        </p:nvSpPr>
        <p:spPr>
          <a:xfrm>
            <a:off x="1835696" y="3489857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732240" y="3501008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059832" y="3501008"/>
            <a:ext cx="299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Calibri" pitchFamily="34" charset="0"/>
              </a:rPr>
              <a:t>kann Ausgangspunkt für ganz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verschiedene Aufgaben  sein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5576" y="4149080"/>
            <a:ext cx="2448272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Calibri" pitchFamily="34" charset="0"/>
              </a:rPr>
              <a:t>Modellexperiment wird vorgestellt,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Calibri" pitchFamily="34" charset="0"/>
              </a:rPr>
              <a:t>Aufgabe ist es, den chemischen Mechanismus zu entschlüsseln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5940152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Calibri" pitchFamily="34" charset="0"/>
              </a:rPr>
              <a:t>Aufgabe ist die Konstruktion eines Batterie-Modells mit gegebenen „Zutaten“, ggf. analog zu einer anderen Batterie </a:t>
            </a:r>
            <a:endParaRPr lang="de-DE" sz="1800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275856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Calibri" pitchFamily="34" charset="0"/>
              </a:rPr>
              <a:t>Aufgabe ist die eigenständige Konstruktion eines Batterie-Modells auf Basis des Vorwissens aus dem Unterricht</a:t>
            </a:r>
            <a:endParaRPr lang="de-DE" sz="1800" dirty="0"/>
          </a:p>
        </p:txBody>
      </p:sp>
      <p:sp>
        <p:nvSpPr>
          <p:cNvPr id="15" name="Abgerundete rechteckige Legende 14"/>
          <p:cNvSpPr/>
          <p:nvPr/>
        </p:nvSpPr>
        <p:spPr>
          <a:xfrm>
            <a:off x="5796136" y="116632"/>
            <a:ext cx="3240360" cy="1512168"/>
          </a:xfrm>
          <a:prstGeom prst="wedgeRoundRectCallout">
            <a:avLst>
              <a:gd name="adj1" fmla="val -38942"/>
              <a:gd name="adj2" fmla="val 9165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Ein Kontext</a:t>
            </a:r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r>
              <a:rPr lang="de-DE" sz="3600" dirty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Entwicklungen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EFA99F1-26FA-4CC2-B7E9-6E8B54C89BF5}"/>
              </a:ext>
            </a:extLst>
          </p:cNvPr>
          <p:cNvCxnSpPr/>
          <p:nvPr/>
        </p:nvCxnSpPr>
        <p:spPr>
          <a:xfrm flipV="1">
            <a:off x="685800" y="1059713"/>
            <a:ext cx="7846640" cy="510559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ECFF8008-96B6-4D21-B072-F6817A606D25}"/>
              </a:ext>
            </a:extLst>
          </p:cNvPr>
          <p:cNvSpPr/>
          <p:nvPr/>
        </p:nvSpPr>
        <p:spPr>
          <a:xfrm>
            <a:off x="249248" y="5524438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85A6E5-5142-4377-9285-C5CF30EF3065}"/>
              </a:ext>
            </a:extLst>
          </p:cNvPr>
          <p:cNvSpPr txBox="1"/>
          <p:nvPr/>
        </p:nvSpPr>
        <p:spPr>
          <a:xfrm>
            <a:off x="1115616" y="58576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Konstruktivismus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D084E5-4DA5-4EEF-8FE1-A71AD8CEDC48}"/>
              </a:ext>
            </a:extLst>
          </p:cNvPr>
          <p:cNvSpPr txBox="1"/>
          <p:nvPr/>
        </p:nvSpPr>
        <p:spPr>
          <a:xfrm>
            <a:off x="685800" y="617258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situiertes Lernen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EB9EA44-2A97-4DA6-869E-6F6D313FF5EF}"/>
              </a:ext>
            </a:extLst>
          </p:cNvPr>
          <p:cNvSpPr/>
          <p:nvPr/>
        </p:nvSpPr>
        <p:spPr>
          <a:xfrm>
            <a:off x="575853" y="3324463"/>
            <a:ext cx="797086" cy="25529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1999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09AB7A6-4308-492F-91E5-24908A70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22" y="4869160"/>
            <a:ext cx="752475" cy="5810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FE4F2D8-7032-484F-BA56-E273B6BD1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73" y="4317052"/>
            <a:ext cx="757533" cy="6904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7CE7FCA-B51D-49B8-AAD6-03C2BCE6D0A3}"/>
              </a:ext>
            </a:extLst>
          </p:cNvPr>
          <p:cNvSpPr txBox="1"/>
          <p:nvPr/>
        </p:nvSpPr>
        <p:spPr>
          <a:xfrm>
            <a:off x="1554610" y="5545924"/>
            <a:ext cx="5177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Baumert-Gutachten: „Fehlstellen“ &amp; „Module“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58006B3-0266-40A2-86AD-E17B61F2BA6B}"/>
              </a:ext>
            </a:extLst>
          </p:cNvPr>
          <p:cNvSpPr/>
          <p:nvPr/>
        </p:nvSpPr>
        <p:spPr>
          <a:xfrm>
            <a:off x="3950853" y="3145140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04A41D2-2B24-4053-9523-4EF3DDDC296F}"/>
              </a:ext>
            </a:extLst>
          </p:cNvPr>
          <p:cNvSpPr txBox="1"/>
          <p:nvPr/>
        </p:nvSpPr>
        <p:spPr>
          <a:xfrm>
            <a:off x="3191019" y="4492979"/>
            <a:ext cx="3710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Bildungsstandards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34E9995-9C47-43C2-A078-89A307F0D0A2}"/>
              </a:ext>
            </a:extLst>
          </p:cNvPr>
          <p:cNvSpPr/>
          <p:nvPr/>
        </p:nvSpPr>
        <p:spPr>
          <a:xfrm>
            <a:off x="2552381" y="4051260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2004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7477A1B-9C94-4968-A23E-5889F10284B0}"/>
              </a:ext>
            </a:extLst>
          </p:cNvPr>
          <p:cNvSpPr/>
          <p:nvPr/>
        </p:nvSpPr>
        <p:spPr>
          <a:xfrm>
            <a:off x="6663328" y="1399375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7AA5A5-C0A4-4D73-9DC8-3DA8235A2510}"/>
              </a:ext>
            </a:extLst>
          </p:cNvPr>
          <p:cNvSpPr txBox="1"/>
          <p:nvPr/>
        </p:nvSpPr>
        <p:spPr>
          <a:xfrm>
            <a:off x="2066316" y="5236400"/>
            <a:ext cx="458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Empirische Wende der Pädagogik (BIQUA)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F38CDA6-84B9-4E0E-AF1A-87551684889E}"/>
              </a:ext>
            </a:extLst>
          </p:cNvPr>
          <p:cNvSpPr txBox="1"/>
          <p:nvPr/>
        </p:nvSpPr>
        <p:spPr>
          <a:xfrm>
            <a:off x="4589814" y="3577977"/>
            <a:ext cx="3710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Hattie: Lernen sichtbar machen 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1F88DFF-47BC-4AEC-B342-8F1C0BD04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372" y="411382"/>
            <a:ext cx="872155" cy="975596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842CF607-B862-4919-8355-A06CFE7010E7}"/>
              </a:ext>
            </a:extLst>
          </p:cNvPr>
          <p:cNvSpPr txBox="1"/>
          <p:nvPr/>
        </p:nvSpPr>
        <p:spPr>
          <a:xfrm>
            <a:off x="7312911" y="1599590"/>
            <a:ext cx="211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Erfolge aber    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nachlassender 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Reformeifer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43CA0A0-072E-4300-897C-305F0F0F75E6}"/>
              </a:ext>
            </a:extLst>
          </p:cNvPr>
          <p:cNvSpPr/>
          <p:nvPr/>
        </p:nvSpPr>
        <p:spPr>
          <a:xfrm>
            <a:off x="1813296" y="4542175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pic>
        <p:nvPicPr>
          <p:cNvPr id="30" name="Picture 1" descr="C:\Users\lutz\Desktop\stäudel.de\images\methodenhandbuch.jpg">
            <a:extLst>
              <a:ext uri="{FF2B5EF4-FFF2-40B4-BE49-F238E27FC236}">
                <a16:creationId xmlns:a16="http://schemas.microsoft.com/office/drawing/2014/main" id="{6AE258CC-A269-426D-99DC-D2664734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755" y="2132856"/>
            <a:ext cx="789893" cy="1110496"/>
          </a:xfrm>
          <a:prstGeom prst="rect">
            <a:avLst/>
          </a:prstGeom>
          <a:noFill/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44D7D3F-A76C-4486-B20A-41D7B4CCA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565" y="2893388"/>
            <a:ext cx="815308" cy="113835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2B0513D-0741-4B0C-A7F8-07FFC6F9E3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356" y="3475054"/>
            <a:ext cx="743798" cy="10433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E66FA922-92A1-435D-B1EF-959E0471A962}"/>
              </a:ext>
            </a:extLst>
          </p:cNvPr>
          <p:cNvSpPr txBox="1"/>
          <p:nvPr/>
        </p:nvSpPr>
        <p:spPr>
          <a:xfrm>
            <a:off x="2573804" y="4906657"/>
            <a:ext cx="3710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PISA 2000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A020349-C14E-431C-B33D-4906A26907B0}"/>
              </a:ext>
            </a:extLst>
          </p:cNvPr>
          <p:cNvSpPr txBox="1"/>
          <p:nvPr/>
        </p:nvSpPr>
        <p:spPr>
          <a:xfrm>
            <a:off x="476439" y="1294938"/>
            <a:ext cx="2367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J. Leisen: 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Methoden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werkzeuge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97779C4C-A364-4AF2-B9ED-DA12C21AF2C6}"/>
              </a:ext>
            </a:extLst>
          </p:cNvPr>
          <p:cNvSpPr/>
          <p:nvPr/>
        </p:nvSpPr>
        <p:spPr>
          <a:xfrm>
            <a:off x="5582047" y="1878591"/>
            <a:ext cx="106499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 2009</a:t>
            </a:r>
          </a:p>
        </p:txBody>
      </p:sp>
      <p:pic>
        <p:nvPicPr>
          <p:cNvPr id="36" name="Grafik 35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0DE6768A-3EC3-4265-A51B-E36C46EE9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4" y="1139230"/>
            <a:ext cx="1310002" cy="70938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6D10122-29C2-43DB-93C0-0322FE3A2A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51" y="1989614"/>
            <a:ext cx="784751" cy="11104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584AB8E-F239-4106-8064-28B060C6CE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49" y="2735207"/>
            <a:ext cx="757533" cy="733407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D98D5442-6DE1-4A50-8C6A-1BCDB820B207}"/>
              </a:ext>
            </a:extLst>
          </p:cNvPr>
          <p:cNvSpPr txBox="1"/>
          <p:nvPr/>
        </p:nvSpPr>
        <p:spPr>
          <a:xfrm>
            <a:off x="3909467" y="4048078"/>
            <a:ext cx="3710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SINUS Transfer (03-07)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8435BD02-22F4-42C5-B9B4-E7A11325300C}"/>
              </a:ext>
            </a:extLst>
          </p:cNvPr>
          <p:cNvSpPr/>
          <p:nvPr/>
        </p:nvSpPr>
        <p:spPr>
          <a:xfrm>
            <a:off x="3264658" y="3445224"/>
            <a:ext cx="724624" cy="50759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20032007</a:t>
            </a:r>
          </a:p>
        </p:txBody>
      </p:sp>
      <p:pic>
        <p:nvPicPr>
          <p:cNvPr id="42" name="Grafik 41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2466350A-924B-4144-B9DE-8C2C9E06D1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59" y="4191673"/>
            <a:ext cx="889434" cy="11918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4" name="Grafik 43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97076DEC-490A-40FA-A7FD-4E4B4B2EEA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05" y="3853639"/>
            <a:ext cx="881005" cy="11922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22D7DE5E-003E-4476-907D-C1A593A8EC60}"/>
              </a:ext>
            </a:extLst>
          </p:cNvPr>
          <p:cNvSpPr/>
          <p:nvPr/>
        </p:nvSpPr>
        <p:spPr>
          <a:xfrm>
            <a:off x="7913111" y="5106877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2CE96A1B-B377-4D9E-82EB-83A049FB15EC}"/>
              </a:ext>
            </a:extLst>
          </p:cNvPr>
          <p:cNvSpPr/>
          <p:nvPr/>
        </p:nvSpPr>
        <p:spPr>
          <a:xfrm>
            <a:off x="6937903" y="5440097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2004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6D7B096-B3CA-4CC8-A6A7-B63A520E3AD2}"/>
              </a:ext>
            </a:extLst>
          </p:cNvPr>
          <p:cNvSpPr txBox="1"/>
          <p:nvPr/>
        </p:nvSpPr>
        <p:spPr>
          <a:xfrm>
            <a:off x="5356361" y="2980805"/>
            <a:ext cx="258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literacy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Lesefähigkeit im Fach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7556D8EF-4E67-4C9C-8EEC-04028DE0F903}"/>
              </a:ext>
            </a:extLst>
          </p:cNvPr>
          <p:cNvSpPr/>
          <p:nvPr/>
        </p:nvSpPr>
        <p:spPr>
          <a:xfrm>
            <a:off x="1056176" y="5066840"/>
            <a:ext cx="724624" cy="249370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379B4C0-C0F7-494F-8556-6244DD35C260}"/>
              </a:ext>
            </a:extLst>
          </p:cNvPr>
          <p:cNvSpPr txBox="1"/>
          <p:nvPr/>
        </p:nvSpPr>
        <p:spPr>
          <a:xfrm>
            <a:off x="6613767" y="2309418"/>
            <a:ext cx="184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Inklusion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515BBB9-D49D-4105-AE5B-5EF4FF1718D0}"/>
              </a:ext>
            </a:extLst>
          </p:cNvPr>
          <p:cNvSpPr txBox="1"/>
          <p:nvPr/>
        </p:nvSpPr>
        <p:spPr>
          <a:xfrm>
            <a:off x="6149589" y="2636355"/>
            <a:ext cx="184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94E2907-959C-4754-9F81-B02AD077376E}"/>
              </a:ext>
            </a:extLst>
          </p:cNvPr>
          <p:cNvSpPr/>
          <p:nvPr/>
        </p:nvSpPr>
        <p:spPr>
          <a:xfrm>
            <a:off x="4766619" y="2613992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E517BD54-9928-4D0C-A116-410F6BC73C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1567" y="1823631"/>
            <a:ext cx="784577" cy="27776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46077915-2141-42D5-82BE-BF5DCC3442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2454" y="2234573"/>
            <a:ext cx="894757" cy="32932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2E8682F9-7706-4871-8F75-50D6C6F9D9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3052" y="1622115"/>
            <a:ext cx="938657" cy="487571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BAABA1D-D25E-4FCC-8A62-9258073675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27" y="945573"/>
            <a:ext cx="996376" cy="489885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7C87647F-72A7-40A5-A04D-8E0EA8E1051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r="83338"/>
          <a:stretch/>
        </p:blipFill>
        <p:spPr>
          <a:xfrm>
            <a:off x="3109369" y="928992"/>
            <a:ext cx="709957" cy="8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  <p:bldP spid="16" grpId="0"/>
      <p:bldP spid="17" grpId="0" animBg="1"/>
      <p:bldP spid="20" grpId="0"/>
      <p:bldP spid="21" grpId="0" animBg="1"/>
      <p:bldP spid="22" grpId="0" animBg="1"/>
      <p:bldP spid="23" grpId="0"/>
      <p:bldP spid="25" grpId="0"/>
      <p:bldP spid="28" grpId="0"/>
      <p:bldP spid="29" grpId="0" animBg="1"/>
      <p:bldP spid="32" grpId="0"/>
      <p:bldP spid="33" grpId="0"/>
      <p:bldP spid="35" grpId="0" animBg="1"/>
      <p:bldP spid="40" grpId="0"/>
      <p:bldP spid="41" grpId="0" animBg="1"/>
      <p:bldP spid="46" grpId="0" animBg="1"/>
      <p:bldP spid="47" grpId="0" animBg="1"/>
      <p:bldP spid="48" grpId="0"/>
      <p:bldP spid="49" grpId="0" animBg="1"/>
      <p:bldP spid="50" grpId="0"/>
      <p:bldP spid="51" grpId="0"/>
      <p:bldP spid="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7" y="1628800"/>
            <a:ext cx="6120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alibri" pitchFamily="34" charset="0"/>
              </a:rPr>
              <a:t>Nach den Sommerferien kommt Alex mit einem Computer-</a:t>
            </a:r>
            <a:r>
              <a:rPr lang="de-DE" sz="1800" dirty="0" err="1">
                <a:latin typeface="Calibri" pitchFamily="34" charset="0"/>
              </a:rPr>
              <a:t>ausdruck</a:t>
            </a:r>
            <a:r>
              <a:rPr lang="de-DE" sz="1800" dirty="0">
                <a:latin typeface="Calibri" pitchFamily="34" charset="0"/>
              </a:rPr>
              <a:t> in die Schule.</a:t>
            </a:r>
          </a:p>
          <a:p>
            <a:r>
              <a:rPr lang="de-DE" sz="1800" dirty="0">
                <a:latin typeface="Calibri" pitchFamily="34" charset="0"/>
              </a:rPr>
              <a:t>„Kann das denn stimmen“, fragt er seinen Chemielehrer, „dass ein Auto mit Aluminium angetrieben werden kann, und noch dazu über so weite Strecken?“</a:t>
            </a:r>
          </a:p>
          <a:p>
            <a:r>
              <a:rPr lang="de-DE" sz="1800" dirty="0">
                <a:latin typeface="Calibri" pitchFamily="34" charset="0"/>
              </a:rPr>
              <a:t>„Eigentlich hättest Du das selbst klären können“ bekommt er zur Antwort. „Fast alles was Du dazu brauchst gibt es doch bei Euch zu Hause in der Küche – ausgenommen den kleinen Motor hier.“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Dabei holt Alex‘  Lehrer eine Rolle Alufolie, ein Gefäß mit Koch-salz, eine Spritzflasche mit Wasser und eine Graphitelektrode aus der Sammlung. „Wo Bechergläser und Elektrokabel sind weißt Du ja selbst.“ </a:t>
            </a:r>
          </a:p>
          <a:p>
            <a:r>
              <a:rPr lang="de-DE" sz="1800" dirty="0">
                <a:latin typeface="Calibri" pitchFamily="34" charset="0"/>
              </a:rPr>
              <a:t>Alex ist erst etwas irritiert, dann fängt er aber an, seine eigene Aluminium-Luft-Batterie zu planen, und schließlich läuft sogar der kleine Motor, den er angeschlossen hat.</a:t>
            </a:r>
            <a:br>
              <a:rPr lang="de-DE" sz="1800" dirty="0"/>
            </a:b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6948264" y="1628800"/>
            <a:ext cx="2016224" cy="3600400"/>
          </a:xfrm>
          <a:prstGeom prst="wedgeRoundRectCallout">
            <a:avLst>
              <a:gd name="adj1" fmla="val -66890"/>
              <a:gd name="adj2" fmla="val -1513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Die Kontextstory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enthält </a:t>
            </a:r>
            <a:r>
              <a:rPr lang="de-DE" sz="2000">
                <a:solidFill>
                  <a:schemeClr val="tx1"/>
                </a:solidFill>
                <a:latin typeface="Calibri" pitchFamily="34" charset="0"/>
              </a:rPr>
              <a:t>(hier) mehr 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oder weniger lösungs-relevante Informationen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itchFamily="34" charset="0"/>
              </a:rPr>
              <a:t>Eure Aufgabe</a:t>
            </a:r>
          </a:p>
          <a:p>
            <a:r>
              <a:rPr lang="de-DE" sz="1800" dirty="0">
                <a:latin typeface="Calibri" pitchFamily="34" charset="0"/>
              </a:rPr>
              <a:t>Wie kann eine Aluminium-Luft-Batterie im Modell aussehen?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75172"/>
              <a:gd name="adj2" fmla="val 15708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5576" y="3068960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>
                <a:latin typeface="Calibri" pitchFamily="34" charset="0"/>
              </a:rPr>
              <a:t>Ihr könnt versuchen, die Aufgabe ohne Benutzung der angebotenen Hilfen zu lösen. 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Wenn ihr fertig seid, dann vergleicht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euer Ergebnis mit der Musterlösung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auf der letzten Hilfekarte.  </a:t>
            </a:r>
          </a:p>
          <a:p>
            <a:endParaRPr lang="de-DE" sz="1800" dirty="0">
              <a:latin typeface="Calibri" pitchFamily="34" charset="0"/>
            </a:endParaRPr>
          </a:p>
          <a:p>
            <a:endParaRPr lang="de-DE" sz="1800" dirty="0">
              <a:latin typeface="Calibri" pitchFamily="34" charset="0"/>
            </a:endParaRPr>
          </a:p>
          <a:p>
            <a:r>
              <a:rPr lang="de-DE" sz="1800" dirty="0">
                <a:latin typeface="Calibri" pitchFamily="34" charset="0"/>
              </a:rPr>
              <a:t>Ihr könnt aber auch die Hilfen zur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Lösung der Aufgabe nutzen. </a:t>
            </a:r>
          </a:p>
        </p:txBody>
      </p:sp>
      <p:pic>
        <p:nvPicPr>
          <p:cNvPr id="10241" name="Picture 1" descr="C:\Users\neu\Desktop\stäudel.de\images\H_ausge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816424" cy="2498143"/>
          </a:xfrm>
          <a:prstGeom prst="rect">
            <a:avLst/>
          </a:prstGeom>
          <a:noFill/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itchFamily="34" charset="0"/>
              </a:rPr>
              <a:t>Eure Aufgabe</a:t>
            </a:r>
          </a:p>
          <a:p>
            <a:r>
              <a:rPr lang="de-DE" sz="1800" dirty="0">
                <a:latin typeface="Calibri" pitchFamily="34" charset="0"/>
              </a:rPr>
              <a:t>Wie kann eine Aluminium-Luft-Batterie im Modell aussehen?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60207"/>
              <a:gd name="adj2" fmla="val 9295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</a:p>
        </p:txBody>
      </p:sp>
      <p:pic>
        <p:nvPicPr>
          <p:cNvPr id="10" name="Grafik 9" descr="C:\Users\neu\Downloads\qrcode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1333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C:\Users\neu\Downloads\qrco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13681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827584" y="292494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>
                <a:latin typeface="Calibri" pitchFamily="34" charset="0"/>
              </a:rPr>
              <a:t>	Ihr könnt versuchen, die Aufgabe ohne Benutzung 	der angebotenen Hilfen zu lösen. </a:t>
            </a:r>
            <a:br>
              <a:rPr lang="de-DE" sz="1800" dirty="0">
                <a:latin typeface="Calibri" pitchFamily="34" charset="0"/>
              </a:rPr>
            </a:br>
            <a:r>
              <a:rPr lang="de-DE" sz="1800" dirty="0">
                <a:latin typeface="Calibri" pitchFamily="34" charset="0"/>
              </a:rPr>
              <a:t>	Wenn ihr fertig seid, dann vergleicht euer Ergebnis mit 	der Musterlösung.  </a:t>
            </a:r>
          </a:p>
          <a:p>
            <a:pPr>
              <a:tabLst>
                <a:tab pos="1797050" algn="l"/>
              </a:tabLst>
            </a:pPr>
            <a:r>
              <a:rPr lang="de-DE" sz="1800" dirty="0">
                <a:latin typeface="Calibri" pitchFamily="34" charset="0"/>
              </a:rPr>
              <a:t>	Dazu folgt ihr dem QR-Code links.</a:t>
            </a:r>
          </a:p>
          <a:p>
            <a:endParaRPr lang="de-DE" sz="1800" dirty="0">
              <a:latin typeface="Calibri" pitchFamily="34" charset="0"/>
            </a:endParaRPr>
          </a:p>
          <a:p>
            <a:r>
              <a:rPr lang="de-DE" sz="1800" dirty="0">
                <a:latin typeface="Calibri" pitchFamily="34" charset="0"/>
              </a:rPr>
              <a:t>Wenn ihr die Hilfen zur Lösung der Aufgabe nutzen </a:t>
            </a:r>
          </a:p>
          <a:p>
            <a:r>
              <a:rPr lang="de-DE" sz="1800" dirty="0">
                <a:latin typeface="Calibri" pitchFamily="34" charset="0"/>
              </a:rPr>
              <a:t>wollt, dann folgt dem QR-Code rechts.</a:t>
            </a:r>
          </a:p>
          <a:p>
            <a:endParaRPr lang="de-DE" sz="1800" dirty="0">
              <a:latin typeface="Calibri" pitchFamily="34" charset="0"/>
            </a:endParaRPr>
          </a:p>
          <a:p>
            <a:r>
              <a:rPr lang="de-DE" sz="1800" dirty="0">
                <a:latin typeface="Calibri" pitchFamily="34" charset="0"/>
              </a:rPr>
              <a:t>Erklärt euch zuerst gegenseitig die Aufgabe noch </a:t>
            </a:r>
          </a:p>
          <a:p>
            <a:r>
              <a:rPr lang="de-DE" sz="1800" dirty="0">
                <a:latin typeface="Calibri" pitchFamily="34" charset="0"/>
              </a:rPr>
              <a:t>einmal in euren eigenen Worten. Klärt dabei, wie ihr die Aufgabe verstanden habt und was euch noch unklar ist.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688" y="598488"/>
            <a:ext cx="6999312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„Lernen sichtbar machen“</a:t>
            </a:r>
          </a:p>
          <a:p>
            <a:pPr>
              <a:spcBef>
                <a:spcPct val="10000"/>
              </a:spcBef>
            </a:pP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John Hattie 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(2009, deutsch: 2014)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51920" y="2601629"/>
            <a:ext cx="4824536" cy="31316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3000"/>
              </a:lnSpc>
              <a:spcBef>
                <a:spcPct val="25000"/>
              </a:spcBef>
              <a:tabLst>
                <a:tab pos="2063750" algn="l"/>
              </a:tabLst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 = Maß für die Effektstärke </a:t>
            </a:r>
            <a:endParaRPr lang="de-DE" sz="1800" dirty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&lt; 0: 	negativer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0 &lt; d &lt; .20: 	kein bzw. zu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vernach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-	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lässigender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 Effekt 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.20 &lt; d &lt; .40: 	kleiner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.40 &lt; d &lt; .60: 	moderater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&gt;. 60: 	großer Effekt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067944" y="2045112"/>
            <a:ext cx="33843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517232"/>
            <a:ext cx="1715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800 Metanalysen</a:t>
            </a:r>
            <a:b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50.000 Studien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250 </a:t>
            </a:r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Mio</a:t>
            </a: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Schüler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5" y="2994381"/>
            <a:ext cx="1692249" cy="2450843"/>
          </a:xfrm>
          <a:prstGeom prst="rect">
            <a:avLst/>
          </a:prstGeom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339752" y="764704"/>
            <a:ext cx="51845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396952" y="1700808"/>
            <a:ext cx="4343400" cy="45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Angstreduktion 	d = .40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Kooperatives Lernen	d = .41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Kleingruppenlernen	d = .49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Peer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Tutoring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Herausfordernde Ziele setzen	d = .56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Concept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Mapping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Arbeit mit Lösungsbeispielen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Direkte Instruktion	d = .59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Metakognitive Strategien	d = .69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Verteiltes vs. massives Lernen	d = .71 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Lehrkraft-Schüler-Verhältnis	d = .72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Feedback	d = .73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Klarheit der Instruktion	d = .75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Micro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-Teaching	d = .88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Formatives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Assessment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.90</a:t>
            </a:r>
          </a:p>
        </p:txBody>
      </p:sp>
      <p:pic>
        <p:nvPicPr>
          <p:cNvPr id="8" name="Bild 3">
            <a:extLst>
              <a:ext uri="{FF2B5EF4-FFF2-40B4-BE49-F238E27FC236}">
                <a16:creationId xmlns:a16="http://schemas.microsoft.com/office/drawing/2014/main" id="{9EF12171-BCFE-45C9-984D-99A269F812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CFD429-4768-4DB4-B5B1-954BECA1C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5" y="2994381"/>
            <a:ext cx="1692249" cy="24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128" y="1728192"/>
            <a:ext cx="657416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 VYGOTSKI (1896-1934)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776" y="2693640"/>
            <a:ext cx="53340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Zone der proximalen Entwicklung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0896"/>
            <a:ext cx="20653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3681884"/>
            <a:ext cx="64087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648" y="413792"/>
            <a:ext cx="72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Und zum Schluss noch einmal die „Lehrerrolle“</a:t>
            </a:r>
            <a:endParaRPr kumimoji="0" lang="de-DE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943708" y="3068960"/>
            <a:ext cx="51845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Vielen Dank für Ihr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Interesse und </a:t>
            </a:r>
            <a:r>
              <a:rPr lang="de-DE" sz="3600">
                <a:latin typeface="Verdana" pitchFamily="34" charset="0"/>
                <a:ea typeface="Verdana" pitchFamily="34" charset="0"/>
                <a:cs typeface="Verdana" pitchFamily="34" charset="0"/>
              </a:rPr>
              <a:t>Ihre Geduld!</a:t>
            </a:r>
            <a:endParaRPr kumimoji="0" lang="de-DE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782BE79-7405-4B10-9CAA-F6812DF0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556792"/>
            <a:ext cx="5756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Anerkennung der Heterogenität </a:t>
            </a:r>
            <a:endParaRPr lang="de-DE" sz="16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C4C699A-D3B3-4119-B281-42E24F507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2656"/>
            <a:ext cx="7772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sz="2800" kern="0">
                <a:solidFill>
                  <a:srgbClr val="080808"/>
                </a:solidFill>
                <a:latin typeface="Verdana" pitchFamily="34" charset="0"/>
              </a:rPr>
              <a:t>Was hat das alles bewirkt?</a:t>
            </a:r>
            <a:endParaRPr lang="de-DE" sz="20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 rotWithShape="1">
          <a:blip r:embed="rId3" cstate="print"/>
          <a:srcRect l="5128" t="15449"/>
          <a:stretch/>
        </p:blipFill>
        <p:spPr bwMode="auto">
          <a:xfrm>
            <a:off x="2987824" y="293794"/>
            <a:ext cx="532859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30357" y="1257746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 rot="16200000">
            <a:off x="6348772" y="3560596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C6F42E-AD66-4974-A3D6-BD0719563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942004"/>
            <a:ext cx="1086475" cy="83892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61E9F06-526E-4BAC-8976-139F37D14F79}"/>
              </a:ext>
            </a:extLst>
          </p:cNvPr>
          <p:cNvSpPr/>
          <p:nvPr/>
        </p:nvSpPr>
        <p:spPr>
          <a:xfrm>
            <a:off x="1062947" y="2792509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22781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692696"/>
            <a:ext cx="7524328" cy="55566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005064"/>
            <a:ext cx="1275398" cy="14266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921CC23-06AE-4FB3-B5B7-6A5A3E0D17A9}"/>
              </a:ext>
            </a:extLst>
          </p:cNvPr>
          <p:cNvSpPr txBox="1"/>
          <p:nvPr/>
        </p:nvSpPr>
        <p:spPr>
          <a:xfrm>
            <a:off x="3567116" y="231031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53AD8A-04E7-4F94-AC78-19E70FDBDD0C}"/>
              </a:ext>
            </a:extLst>
          </p:cNvPr>
          <p:cNvSpPr/>
          <p:nvPr/>
        </p:nvSpPr>
        <p:spPr>
          <a:xfrm>
            <a:off x="565430" y="5493340"/>
            <a:ext cx="724624" cy="280826"/>
          </a:xfrm>
          <a:prstGeom prst="rect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299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41871" y="6525344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 und Differenzieren - L. Stäudel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613B140-EC2C-4F43-A3E3-C91E639D8DCE}"/>
              </a:ext>
            </a:extLst>
          </p:cNvPr>
          <p:cNvGrpSpPr/>
          <p:nvPr/>
        </p:nvGrpSpPr>
        <p:grpSpPr>
          <a:xfrm>
            <a:off x="827584" y="768625"/>
            <a:ext cx="2627160" cy="5468686"/>
            <a:chOff x="1872832" y="620688"/>
            <a:chExt cx="2627160" cy="5468686"/>
          </a:xfrm>
        </p:grpSpPr>
        <p:pic>
          <p:nvPicPr>
            <p:cNvPr id="6" name="Grafik 5"/>
            <p:cNvPicPr/>
            <p:nvPr/>
          </p:nvPicPr>
          <p:blipFill rotWithShape="1">
            <a:blip r:embed="rId2" cstate="print"/>
            <a:srcRect l="5128" t="17872" r="48718" b="10571"/>
            <a:stretch/>
          </p:blipFill>
          <p:spPr bwMode="auto">
            <a:xfrm>
              <a:off x="1907704" y="620688"/>
              <a:ext cx="2592288" cy="54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F9AC3F3A-6350-4ABA-8BFA-6EC757BEAF5C}"/>
                </a:ext>
              </a:extLst>
            </p:cNvPr>
            <p:cNvSpPr/>
            <p:nvPr/>
          </p:nvSpPr>
          <p:spPr>
            <a:xfrm>
              <a:off x="2194218" y="651339"/>
              <a:ext cx="1728192" cy="378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6B24BC5-A85B-43C3-8359-85B6C04F8BF8}"/>
                </a:ext>
              </a:extLst>
            </p:cNvPr>
            <p:cNvSpPr/>
            <p:nvPr/>
          </p:nvSpPr>
          <p:spPr>
            <a:xfrm>
              <a:off x="1872832" y="5301207"/>
              <a:ext cx="2232248" cy="788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49B73831-D5EE-46D5-A764-A636D6A149B0}"/>
              </a:ext>
            </a:extLst>
          </p:cNvPr>
          <p:cNvSpPr/>
          <p:nvPr/>
        </p:nvSpPr>
        <p:spPr>
          <a:xfrm>
            <a:off x="5652120" y="1033366"/>
            <a:ext cx="1944216" cy="5452514"/>
          </a:xfrm>
          <a:prstGeom prst="rect">
            <a:avLst/>
          </a:prstGeom>
          <a:blipFill dpi="0" rotWithShape="1">
            <a:blip r:embed="rId3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F748C05-17DE-4F39-8993-22C384FE2E67}"/>
              </a:ext>
            </a:extLst>
          </p:cNvPr>
          <p:cNvSpPr txBox="1"/>
          <p:nvPr/>
        </p:nvSpPr>
        <p:spPr>
          <a:xfrm>
            <a:off x="3419280" y="12890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</a:t>
            </a:r>
          </a:p>
        </p:txBody>
      </p:sp>
    </p:spTree>
    <p:extLst>
      <p:ext uri="{BB962C8B-B14F-4D97-AF65-F5344CB8AC3E}">
        <p14:creationId xmlns:p14="http://schemas.microsoft.com/office/powerpoint/2010/main" val="23461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52 0.01065 L 0.23264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1.85185E-6 L -0.20834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648072"/>
          </a:xfrm>
        </p:spPr>
        <p:txBody>
          <a:bodyPr/>
          <a:lstStyle/>
          <a:p>
            <a:r>
              <a:rPr lang="de-DE" sz="2800" dirty="0">
                <a:solidFill>
                  <a:srgbClr val="080808"/>
                </a:solidFill>
                <a:latin typeface="Verdana" pitchFamily="34" charset="0"/>
              </a:rPr>
              <a:t>Was hat das alles bewirkt?</a:t>
            </a:r>
            <a:endParaRPr lang="de-DE" sz="200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Heterogenität und Differenzieren -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782BE79-7405-4B10-9CAA-F6812DF0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556792"/>
            <a:ext cx="5756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Anerkennung der Heterogenität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80808"/>
              </a:solidFill>
              <a:latin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Fokus auf das Lernen </a:t>
            </a: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</a:br>
            <a:b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</a:br>
            <a:r>
              <a:rPr lang="de-DE" sz="2000" kern="0" dirty="0">
                <a:solidFill>
                  <a:srgbClr val="080808"/>
                </a:solidFill>
                <a:latin typeface="Verdana" pitchFamily="34" charset="0"/>
              </a:rPr>
              <a:t>- Diagnose und Unterstützung</a:t>
            </a:r>
            <a:endParaRPr lang="de-DE" sz="1600" kern="0" dirty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Microsoft Office PowerPoint</Application>
  <PresentationFormat>Bildschirmpräsentation (4:3)</PresentationFormat>
  <Paragraphs>419</Paragraphs>
  <Slides>46</Slides>
  <Notes>15</Notes>
  <HiddenSlides>3</HiddenSlides>
  <MMClips>1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6" baseType="lpstr">
      <vt:lpstr>Arial</vt:lpstr>
      <vt:lpstr>Arial Condensed Bold</vt:lpstr>
      <vt:lpstr>Calibri</vt:lpstr>
      <vt:lpstr>Haettenschweiler</vt:lpstr>
      <vt:lpstr>Linotype Syntax Com Regular</vt:lpstr>
      <vt:lpstr>Tahoma</vt:lpstr>
      <vt:lpstr>Times New Roman</vt:lpstr>
      <vt:lpstr>Verdana</vt:lpstr>
      <vt:lpstr>Wingdings</vt:lpstr>
      <vt:lpstr>Standarddesign</vt:lpstr>
      <vt:lpstr>Der Heterogenität an  naturwissenschaftlichen Kontexten  begegnen  - Differenzieren als  alltägliche Herausforderung</vt:lpstr>
      <vt:lpstr>Diese Präsentation (sowie die Materialien zu meinen Workshop) finden Sie hier:  www.guteunterrichtspraxis-nw.org/ 2017_LISUM_AmH.html  oder via google: Stäudel / Aktuelles &amp; Archiv / 2017 LISUM</vt:lpstr>
      <vt:lpstr>Was Sie erwartet</vt:lpstr>
      <vt:lpstr>Entwicklungen</vt:lpstr>
      <vt:lpstr>PowerPoint-Präsentation</vt:lpstr>
      <vt:lpstr>PowerPoint-Präsentation</vt:lpstr>
      <vt:lpstr>PowerPoint-Präsentation</vt:lpstr>
      <vt:lpstr>PowerPoint-Präsentation</vt:lpstr>
      <vt:lpstr>Was hat das alles bewirkt?</vt:lpstr>
      <vt:lpstr>PowerPoint-Präsentation</vt:lpstr>
      <vt:lpstr>Fokus auf das Lernen: Fachsprache / Literacy</vt:lpstr>
      <vt:lpstr>Was hat das alles bewirkt?</vt:lpstr>
      <vt:lpstr>veränderte Lehrer-Rolle</vt:lpstr>
      <vt:lpstr>Was hat das alles bewirkt?</vt:lpstr>
      <vt:lpstr>Veränderte Unterrichtsgestaltung</vt:lpstr>
      <vt:lpstr>Veränderte Unterrichtsgestaltung</vt:lpstr>
      <vt:lpstr>Was hat das alles bewirkt?</vt:lpstr>
      <vt:lpstr>Aufgaben unterstützen … … die Trennung von Lern- und Leistungssituationen</vt:lpstr>
      <vt:lpstr>Aufgaben-Differenzierung in verschiedensten Dimensionen </vt:lpstr>
      <vt:lpstr>… und jetzt endlich:  einige charakteristische Beispiele, die alltagstauglich sind  und zudem zeigen, dass die Einbettung in lebensweltliche Kontexte oft eine Differenzierung einfacher machen.</vt:lpstr>
      <vt:lpstr>Selbstdifferenzierende Aufgaben</vt:lpstr>
      <vt:lpstr>PowerPoint-Präsentation</vt:lpstr>
      <vt:lpstr>Auflösen des gleichen Anspruchsniveaus</vt:lpstr>
      <vt:lpstr>Auflösen des gleichen Anspruchsniveaus</vt:lpstr>
      <vt:lpstr>Auflösen des gleichen Anspruchsniveaus</vt:lpstr>
      <vt:lpstr>Veränderung des Anspruchsniveaus durch Variation des im Aufgabenstamm</vt:lpstr>
      <vt:lpstr>Variation des Aufgabenstamms </vt:lpstr>
      <vt:lpstr>Variation des Aufgabenstamms </vt:lpstr>
      <vt:lpstr>Reaktionen in der Petrischale</vt:lpstr>
      <vt:lpstr>Experimentelle Aufgabe – für „DaZ“ aufbereitet </vt:lpstr>
      <vt:lpstr>Step-by-Step Foto-Story für inklusiven Unterricht</vt:lpstr>
      <vt:lpstr>… beim Experimentieren, davor und danach</vt:lpstr>
      <vt:lpstr>… beim Experimentieren, davor und danach</vt:lpstr>
      <vt:lpstr>Auflösen der gleichen Lern–Ziele durch  Variation der Bearbeitungstiefe</vt:lpstr>
      <vt:lpstr>Auflösen der gleichen Lern–Ziele durch  Variation der Bearbeitungstiefe</vt:lpstr>
      <vt:lpstr>Aufgaben differenzieren</vt:lpstr>
      <vt:lpstr>(anspruchsvolle) Aufgaben für die  kognitive Aktivierung  der Schülerinnen und Schüler </vt:lpstr>
      <vt:lpstr>Aufgaben mit gestuften Hilfen</vt:lpstr>
      <vt:lpstr>Mit  Aluminium fahren?</vt:lpstr>
      <vt:lpstr>Mit  Aluminium fahren?</vt:lpstr>
      <vt:lpstr>Mit  Aluminium fahren?</vt:lpstr>
      <vt:lpstr>Mit  Aluminium fahren?</vt:lpstr>
      <vt:lpstr>PowerPoint-Präsentation</vt:lpstr>
      <vt:lpstr>PowerPoint-Präsentation</vt:lpstr>
      <vt:lpstr>LEV VYGOTSKI (1896-1934)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Aufgaben differenzieren</dc:title>
  <dc:creator>lutz staeudel</dc:creator>
  <cp:lastModifiedBy>lutz staeudel</cp:lastModifiedBy>
  <cp:revision>68</cp:revision>
  <cp:lastPrinted>2003-01-21T20:18:27Z</cp:lastPrinted>
  <dcterms:created xsi:type="dcterms:W3CDTF">2001-10-21T10:59:44Z</dcterms:created>
  <dcterms:modified xsi:type="dcterms:W3CDTF">2017-11-23T07:02:19Z</dcterms:modified>
</cp:coreProperties>
</file>